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62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63" r:id="rId20"/>
    <p:sldId id="264" r:id="rId2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85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49B9C-615F-459F-9450-0EE6515E9D7E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98FA5-F101-45BA-A162-001139814E38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poradnikzdrowie.pl/zdrowie/anatomia/neuron-budowa-i-funkcje-komorki-nerwowej-aa-zPYp-4U8U-YPjS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radnikzdrowie.pl/sprawdz-sie/objawy/kaszel-rodzaje-przyczyny-leczenie-aa-G2nb-UETo-CvpV.html" TargetMode="External"/><Relationship Id="rId2" Type="http://schemas.openxmlformats.org/officeDocument/2006/relationships/hyperlink" Target="https://www.poradnikzdrowie.pl/zdrowie/uklad-krwionosny/prawidlowe-cisnienie-krwi-norma-cisnienia-tetniczego-aa-5XyZ-ET5F-FC7c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Układ nerwowy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Budowa układu nerwowego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sz="2400" dirty="0" smtClean="0"/>
              <a:t>Układ nerwowy jest zbudowany z </a:t>
            </a:r>
            <a:r>
              <a:rPr lang="pl-PL" sz="2400" b="1" dirty="0" smtClean="0"/>
              <a:t>komórek nerwowych – neuronów</a:t>
            </a:r>
            <a:r>
              <a:rPr lang="pl-PL" sz="2400" dirty="0" smtClean="0"/>
              <a:t>, których zadaniem jest przewodzenie impulsów nerwowych, oraz </a:t>
            </a:r>
            <a:r>
              <a:rPr lang="pl-PL" sz="2400" b="1" dirty="0" smtClean="0"/>
              <a:t>komórek glejowych</a:t>
            </a:r>
            <a:r>
              <a:rPr lang="pl-PL" sz="2400" dirty="0" smtClean="0"/>
              <a:t>, które odżywiają i chronią komórki nerwowe.</a:t>
            </a: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r>
              <a:rPr lang="pl-PL" sz="2400" dirty="0" smtClean="0"/>
              <a:t>Neuron jest zbudowany z: </a:t>
            </a:r>
            <a:r>
              <a:rPr lang="pl-PL" sz="2400" b="1" dirty="0" smtClean="0"/>
              <a:t>ciała komórki nerwowej, dendrytów </a:t>
            </a:r>
            <a:r>
              <a:rPr lang="pl-PL" sz="2400" dirty="0" smtClean="0"/>
              <a:t>(krótkie wypustki) oraz </a:t>
            </a:r>
            <a:r>
              <a:rPr lang="pl-PL" sz="2400" b="1" dirty="0" smtClean="0"/>
              <a:t>aksonu</a:t>
            </a:r>
            <a:r>
              <a:rPr lang="pl-PL" sz="2400" dirty="0" smtClean="0"/>
              <a:t> (długa, pojedyncza wypustka)</a:t>
            </a: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r>
              <a:rPr lang="pl-PL" sz="2400" dirty="0" smtClean="0"/>
              <a:t>Komórki nerwowe łączą się za pomocą </a:t>
            </a:r>
            <a:r>
              <a:rPr lang="pl-PL" sz="2400" b="1" dirty="0" smtClean="0"/>
              <a:t>synaps</a:t>
            </a:r>
            <a:r>
              <a:rPr lang="pl-PL" sz="2400" dirty="0" smtClean="0"/>
              <a:t>.  W synapsach informacja jest przekazywana za pomocą </a:t>
            </a:r>
            <a:r>
              <a:rPr lang="pl-PL" sz="2400" b="1" dirty="0" smtClean="0"/>
              <a:t>neuroprzekaźników</a:t>
            </a:r>
            <a:r>
              <a:rPr lang="pl-PL" sz="2400" dirty="0" smtClean="0"/>
              <a:t>.</a:t>
            </a:r>
            <a:endParaRPr lang="pl-PL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Ośrodkowy układ nerwowy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Mózgowie:</a:t>
            </a:r>
          </a:p>
          <a:p>
            <a:pPr>
              <a:buNone/>
            </a:pPr>
            <a:r>
              <a:rPr lang="pl-PL" dirty="0"/>
              <a:t>	</a:t>
            </a:r>
            <a:r>
              <a:rPr lang="pl-PL" dirty="0" smtClean="0"/>
              <a:t>			</a:t>
            </a:r>
            <a:r>
              <a:rPr lang="pl-PL" sz="2000" dirty="0" smtClean="0"/>
              <a:t>- </a:t>
            </a:r>
            <a:r>
              <a:rPr lang="pl-PL" sz="2000" b="1" dirty="0" smtClean="0"/>
              <a:t>pień mózgu </a:t>
            </a:r>
            <a:r>
              <a:rPr lang="pl-PL" sz="2000" dirty="0" smtClean="0"/>
              <a:t>– odpowiada za podstawowe funkcje 					życiowe</a:t>
            </a:r>
          </a:p>
          <a:p>
            <a:pPr>
              <a:buNone/>
            </a:pPr>
            <a:r>
              <a:rPr lang="pl-PL" sz="2000" dirty="0"/>
              <a:t>	</a:t>
            </a:r>
            <a:r>
              <a:rPr lang="pl-PL" sz="2000" dirty="0" smtClean="0"/>
              <a:t>			- </a:t>
            </a:r>
            <a:r>
              <a:rPr lang="pl-PL" sz="2000" b="1" dirty="0" smtClean="0"/>
              <a:t>móżdżek</a:t>
            </a:r>
            <a:r>
              <a:rPr lang="pl-PL" sz="2000" dirty="0" smtClean="0"/>
              <a:t> – bierze udział w koordynacji ruchu</a:t>
            </a:r>
          </a:p>
          <a:p>
            <a:pPr>
              <a:buNone/>
            </a:pPr>
            <a:r>
              <a:rPr lang="pl-PL" sz="2000" dirty="0"/>
              <a:t>	</a:t>
            </a:r>
            <a:r>
              <a:rPr lang="pl-PL" sz="2000" dirty="0" smtClean="0"/>
              <a:t>			- </a:t>
            </a:r>
            <a:r>
              <a:rPr lang="pl-PL" sz="2000" b="1" dirty="0" smtClean="0"/>
              <a:t>mózg</a:t>
            </a:r>
            <a:r>
              <a:rPr lang="pl-PL" sz="2000" dirty="0" smtClean="0"/>
              <a:t> – przetwarza informacje docierające do 				niego z całego organizmu i podejmuje 				decyzje o odpowiednich reakcjach</a:t>
            </a:r>
          </a:p>
          <a:p>
            <a:pPr>
              <a:buNone/>
            </a:pPr>
            <a:endParaRPr lang="pl-PL" sz="2000" dirty="0" smtClean="0"/>
          </a:p>
          <a:p>
            <a:r>
              <a:rPr lang="pl-PL" dirty="0" smtClean="0"/>
              <a:t>Rdzeń kręgowy </a:t>
            </a:r>
            <a:r>
              <a:rPr lang="pl-PL" sz="2000" dirty="0" smtClean="0"/>
              <a:t>znajduje się w kanale kręgowym, reakcje 				odruchowe, komunikacja między mózgowiem a 			obwodowym układem nerwowym </a:t>
            </a:r>
            <a:endParaRPr lang="pl-PL" sz="2000" dirty="0"/>
          </a:p>
        </p:txBody>
      </p:sp>
      <p:pic>
        <p:nvPicPr>
          <p:cNvPr id="4" name="Obraz 3" descr="https://lh5.googleusercontent.com/tHN7gOwevDYd57KQ3Y43WjWxTcNwIQpCyWHqZAcitLSkmitNo9q8EpgWZ6ln50g-2X53EIOlB2wDjYiqsOTIyAoMjTCr1KTn2TPYQRGR-yzoDRKMHLXIW_zlI8H9VXzgz38UV-sCe6pAskVFpTG2ca-BQlQiiw2QEbg-AXYAK2WrleuYHrw-3IjvoQ9PwO0=s204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143116"/>
            <a:ext cx="1783377" cy="267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Kora mózgowa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571604" y="2643182"/>
            <a:ext cx="7115196" cy="3482981"/>
          </a:xfrm>
        </p:spPr>
        <p:txBody>
          <a:bodyPr/>
          <a:lstStyle/>
          <a:p>
            <a:pPr>
              <a:buNone/>
            </a:pPr>
            <a:r>
              <a:rPr lang="pl-PL" b="0" dirty="0" smtClean="0"/>
              <a:t> </a:t>
            </a: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428596" y="1500174"/>
            <a:ext cx="44291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w jej skład wchodzą liczne </a:t>
            </a:r>
            <a:r>
              <a:rPr lang="pl-PL" dirty="0">
                <a:hlinkClick r:id="rId2"/>
              </a:rPr>
              <a:t>komórki nerwowe</a:t>
            </a:r>
            <a:r>
              <a:rPr lang="pl-PL" dirty="0"/>
              <a:t> (ich ilość może sięgać nawet 16 miliardów), które zajmują się odbieraniem, wysyłaniem oraz przetwarzaniem różnych </a:t>
            </a:r>
            <a:r>
              <a:rPr lang="pl-PL" dirty="0" smtClean="0"/>
              <a:t>impulsów nerwowych.</a:t>
            </a:r>
            <a:endParaRPr lang="pl-PL" b="0" dirty="0" smtClean="0"/>
          </a:p>
          <a:p>
            <a:pPr fontAlgn="base">
              <a:buFont typeface="Wingdings" pitchFamily="2" charset="2"/>
              <a:buChar char="§"/>
            </a:pPr>
            <a:r>
              <a:rPr lang="pl-PL" dirty="0"/>
              <a:t>istota szara</a:t>
            </a:r>
          </a:p>
          <a:p>
            <a:pPr fontAlgn="base">
              <a:buFont typeface="Wingdings" pitchFamily="2" charset="2"/>
              <a:buChar char="§"/>
            </a:pPr>
            <a:r>
              <a:rPr lang="pl-PL" dirty="0"/>
              <a:t>istota biała</a:t>
            </a:r>
          </a:p>
          <a:p>
            <a:pPr fontAlgn="base">
              <a:buFont typeface="Wingdings" pitchFamily="2" charset="2"/>
              <a:buChar char="§"/>
            </a:pPr>
            <a:r>
              <a:rPr lang="pl-PL" dirty="0"/>
              <a:t>prawa i lewa półkula</a:t>
            </a:r>
          </a:p>
          <a:p>
            <a:pPr fontAlgn="base">
              <a:buFont typeface="Wingdings" pitchFamily="2" charset="2"/>
              <a:buChar char="§"/>
            </a:pPr>
            <a:r>
              <a:rPr lang="pl-PL" dirty="0"/>
              <a:t>płaty mózgowe</a:t>
            </a:r>
          </a:p>
        </p:txBody>
      </p:sp>
      <p:pic>
        <p:nvPicPr>
          <p:cNvPr id="6" name="Obraz 5" descr="https://lh3.googleusercontent.com/yA10mjB0Fj5rJGkmcQZOfUiiIvdKtHskMjKRlrLP3VsdWLzzNEaXBXeJGieWbz8ORriw1jW4eZiRj3oBS62YPZNTKeaXSdrgVcm6v3fcylMRg--BvGk3CitcDGPwXm6Q0-dandeqFvC3s4SKs-kbpbtF89Rj2fU8JQwZAo_8U6SlN13_CVjx2HurblSu9QU=s204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000372"/>
            <a:ext cx="3940442" cy="29292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Istota szara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5186370" cy="3328998"/>
          </a:xfrm>
        </p:spPr>
        <p:txBody>
          <a:bodyPr>
            <a:normAutofit fontScale="62500" lnSpcReduction="20000"/>
          </a:bodyPr>
          <a:lstStyle/>
          <a:p>
            <a:r>
              <a:rPr lang="pl-PL" dirty="0"/>
              <a:t>zbudowana jest z ciałek komórek nerwowych w mózgu tworzy tzw. korę mózgu, czyli znajduje się po stronie zewnętrznej. Inaczej jest natomiast w rdzeniu kręgowym, gdzie istota szara znajduje się wewnątrz, a zewnętrzną stronę tworzy istota</a:t>
            </a:r>
            <a:endParaRPr lang="pl-PL" b="0" dirty="0" smtClean="0"/>
          </a:p>
          <a:p>
            <a:r>
              <a:rPr lang="pl-PL" b="1" dirty="0"/>
              <a:t>jest odpowiedzialna za pamięć, inteligencję, używanie języka, myślenie abstrakcyjne, czytanie, pisanie i wiele innych podobnych mechanizmów.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6.googleusercontent.com/DbC9ka6og0-LY-w62YcL1odpIWkEwVeZO_AWF3WJJ-GNUevdjq-7eqASJL-my1t8XAT7DaEqgp5zPA6mxQ_xLhe99QGStcDZJEPznevQ5MSjXa-YCQgt5lwrGFtX-GK03R_aPWIRYzfENirzCGBTOOCLYqBNqFVO_WgO1nj9UXT08udieYe3wDxoQAxxKLg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143380"/>
            <a:ext cx="3929090" cy="243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Płaty  mózgowe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4329114" cy="3328997"/>
          </a:xfrm>
        </p:spPr>
        <p:txBody>
          <a:bodyPr>
            <a:normAutofit fontScale="70000" lnSpcReduction="20000"/>
          </a:bodyPr>
          <a:lstStyle/>
          <a:p>
            <a:r>
              <a:rPr lang="pl-PL" dirty="0"/>
              <a:t>Kora mózgowa składa się z czterech płatów: potylicznego, ciemieniowego, skroniowego i czołowego. </a:t>
            </a:r>
            <a:endParaRPr lang="pl-PL" b="0" dirty="0" smtClean="0"/>
          </a:p>
          <a:p>
            <a:r>
              <a:rPr lang="pl-PL" dirty="0"/>
              <a:t>Kora mózgowa często nazywana jest także korą nową, ponieważ jest najnowszym osiągnięciem ewolucji.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6.googleusercontent.com/O2azYCCscIHGDHISKcC-gyfPD53sKxoXRkgtoHc0JVNmchC5UQiFqkYdRfsTCYaTvqO2kHa9zHHu6Brp7lfxAr5CYBOpHBR9QmDOiBlmMqFvVwEBSpIUozEmV7agzz3XEOjsfE2EyJ7f8GQIwICeqN1aqPUG9CmmwheWs0kS4lZAqXr-FoQgTu_VQhfF-v4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857628"/>
            <a:ext cx="4143404" cy="2447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Móżdżek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5257808" cy="4114815"/>
          </a:xfrm>
        </p:spPr>
        <p:txBody>
          <a:bodyPr>
            <a:normAutofit fontScale="77500" lnSpcReduction="20000"/>
          </a:bodyPr>
          <a:lstStyle/>
          <a:p>
            <a:r>
              <a:rPr lang="pl-PL" dirty="0"/>
              <a:t>jego głównym zadaniem jest regulowanie napięcia mięśniowego oraz umożliwianie nam podejmowania ruchów dowolnych.</a:t>
            </a:r>
            <a:endParaRPr lang="pl-PL" b="0" dirty="0" smtClean="0"/>
          </a:p>
          <a:p>
            <a:pPr fontAlgn="base"/>
            <a:r>
              <a:rPr lang="pl-PL" dirty="0"/>
              <a:t>koordynacja ruchowa</a:t>
            </a:r>
          </a:p>
          <a:p>
            <a:pPr fontAlgn="base"/>
            <a:r>
              <a:rPr lang="pl-PL" dirty="0"/>
              <a:t>zachowanie równowagi</a:t>
            </a:r>
          </a:p>
          <a:p>
            <a:pPr fontAlgn="base"/>
            <a:r>
              <a:rPr lang="pl-PL" dirty="0"/>
              <a:t>kontrola ruchów gałek ocznych</a:t>
            </a:r>
          </a:p>
          <a:p>
            <a:pPr fontAlgn="base"/>
            <a:r>
              <a:rPr lang="pl-PL" dirty="0"/>
              <a:t>udział w uczeniu się nowych ruchów i kontrolowaniu przebiegu zaplanowanych przez nas ruchów dowolnych</a:t>
            </a:r>
          </a:p>
          <a:p>
            <a:endParaRPr lang="pl-PL" dirty="0"/>
          </a:p>
        </p:txBody>
      </p:sp>
      <p:pic>
        <p:nvPicPr>
          <p:cNvPr id="20482" name="Picture 2" descr="https://lh4.googleusercontent.com/iWfzwUTahPGD58gSN4Y0O00-meYHzTrpQduE_lIeSu1Ritw3i_D6u6D0J87xy80wo6mUs0D4HvfxEOMhNWL_3E_f0tlZrmMCvem-Y0JRLU0HH2rDPdP0_qu3yXr5hhPqtiftfUq5ZvJJwANgn6C3EvlfO3F-37KcR0oRa0i-bHL85WE69bvmlllyOEM9UO0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46" y="1500174"/>
            <a:ext cx="2357454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Pień mózgu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4900618" cy="3971939"/>
          </a:xfrm>
        </p:spPr>
        <p:txBody>
          <a:bodyPr>
            <a:normAutofit fontScale="62500" lnSpcReduction="20000"/>
          </a:bodyPr>
          <a:lstStyle/>
          <a:p>
            <a:r>
              <a:rPr lang="pl-PL" dirty="0"/>
              <a:t>w jego skład wchodzą śródmózgowie, most oraz rdzeń przedłużony. Struktura ta pełni w organizmie wyjątkowo ważną rolę </a:t>
            </a:r>
            <a:endParaRPr lang="pl-PL" b="0" dirty="0" smtClean="0"/>
          </a:p>
          <a:p>
            <a:pPr fontAlgn="base"/>
            <a:r>
              <a:rPr lang="pl-PL" dirty="0"/>
              <a:t>ośrodek kontrolujący oddychanie</a:t>
            </a:r>
          </a:p>
          <a:p>
            <a:pPr fontAlgn="base"/>
            <a:r>
              <a:rPr lang="pl-PL" dirty="0"/>
              <a:t>ośrodek kontrolujący czynność serca i </a:t>
            </a:r>
            <a:r>
              <a:rPr lang="pl-PL" dirty="0">
                <a:hlinkClick r:id="rId2"/>
              </a:rPr>
              <a:t>ciśnienie tętnicze</a:t>
            </a:r>
            <a:r>
              <a:rPr lang="pl-PL" dirty="0"/>
              <a:t> krwi</a:t>
            </a:r>
          </a:p>
          <a:p>
            <a:pPr fontAlgn="base"/>
            <a:r>
              <a:rPr lang="pl-PL" dirty="0"/>
              <a:t>ośrodek termoregulacji</a:t>
            </a:r>
          </a:p>
          <a:p>
            <a:pPr fontAlgn="base"/>
            <a:r>
              <a:rPr lang="pl-PL" dirty="0"/>
              <a:t>ośrodek kontrolujący przebieg procesów metabolicznych</a:t>
            </a:r>
          </a:p>
          <a:p>
            <a:pPr fontAlgn="base"/>
            <a:r>
              <a:rPr lang="pl-PL" dirty="0"/>
              <a:t>ośrodek odpowiedzialny za integrowanie bodźców czuciowych i ruchowych</a:t>
            </a:r>
          </a:p>
          <a:p>
            <a:pPr fontAlgn="base"/>
            <a:r>
              <a:rPr lang="pl-PL" dirty="0"/>
              <a:t>ośrodki zawiadujące czynnościami odruchowymi (takimi jak np. </a:t>
            </a:r>
            <a:r>
              <a:rPr lang="pl-PL" dirty="0">
                <a:hlinkClick r:id="rId3"/>
              </a:rPr>
              <a:t>kaszel</a:t>
            </a:r>
            <a:r>
              <a:rPr lang="pl-PL" dirty="0"/>
              <a:t>, kichanie, pocenie się czy połykanie)</a:t>
            </a:r>
          </a:p>
          <a:p>
            <a:endParaRPr lang="pl-PL" dirty="0"/>
          </a:p>
        </p:txBody>
      </p:sp>
      <p:pic>
        <p:nvPicPr>
          <p:cNvPr id="5" name="Obraz 4" descr="https://lh3.googleusercontent.com/2R3pzGjSz-5O4YDoua4asz5w2RkpRZEWMSeMqoo6d2c9sBwEjjBFaksCzqyWB0ZDIMA3XaNR97hHqflvp7VfBGYhblNRLTKApsmk4zCvMq6Eh3CuqVFRVgvfOXTHox9O0sACcld0CDL-kHYVNLxG2wj06Y3XT7zUnyZ562NxQiW3HwsXmCDbfaSriNQE2Qw=s204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1500174"/>
            <a:ext cx="3286148" cy="3500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Rdzeń kręgowy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786182" y="1857364"/>
            <a:ext cx="4900618" cy="4268799"/>
          </a:xfrm>
        </p:spPr>
        <p:txBody>
          <a:bodyPr>
            <a:normAutofit fontScale="85000" lnSpcReduction="10000"/>
          </a:bodyPr>
          <a:lstStyle/>
          <a:p>
            <a:r>
              <a:rPr lang="pl-PL" dirty="0"/>
              <a:t>Rdzeń kręgowy biegnie przez prawie cały kanał w środku kręgosłupa, wewnątrz kręgów.</a:t>
            </a:r>
            <a:endParaRPr lang="pl-PL" b="0" dirty="0" smtClean="0"/>
          </a:p>
          <a:p>
            <a:r>
              <a:rPr lang="pl-PL" dirty="0"/>
              <a:t>U góry, w czaszce, przechodzi w tzw. rdzeń przedłużony, </a:t>
            </a:r>
            <a:endParaRPr lang="pl-PL" b="0" dirty="0" smtClean="0"/>
          </a:p>
          <a:p>
            <a:r>
              <a:rPr lang="pl-PL" dirty="0"/>
              <a:t>Od rdzenia odchodzi 31 par nerwów rdzeniowych.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24578" name="Picture 2" descr="https://lh3.googleusercontent.com/ZDQF9OLGi5QnEkPip2ycjjCZCZ_7fDeVLOr0pnbDWZjL4iuI0Sis5SI0Z6OPo_21VMOuFnckF-cxZCH647s_ZGC_UHBgnOHkNDDn6fFT5ZrwfLJlNXrGrgdaEvGYaNd6NTtVxz5l8u6ov2ry4RBEelQeJqWcYnXhQ60YG5E6Ym387K3r7lQzEovelgaE-OM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3357554" cy="44229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Opony mózgowo - rdzeniowe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5900750" cy="3686188"/>
          </a:xfrm>
        </p:spPr>
        <p:txBody>
          <a:bodyPr>
            <a:normAutofit fontScale="85000" lnSpcReduction="20000"/>
          </a:bodyPr>
          <a:lstStyle/>
          <a:p>
            <a:r>
              <a:rPr lang="pl-PL" dirty="0"/>
              <a:t>to błony zbudowane z tkanki łącznej zbitej otaczającej mózgowie oraz rdzeń kręgowy. </a:t>
            </a:r>
            <a:endParaRPr lang="pl-PL" b="0" dirty="0" smtClean="0"/>
          </a:p>
          <a:p>
            <a:r>
              <a:rPr lang="pl-PL" dirty="0"/>
              <a:t>Ich funkcją jest ochrona mózgowia przed urazami mechanicznymi, a płyn mózgowo-rdzeniowy znajdujący się między nimi pełni funkcje amortyzacyjne.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25602" name="Picture 2" descr="https://lh6.googleusercontent.com/cjK49JDUV8v26Sv18AXqh4YTKEj7xp_QmZJUAtIzLbAflMmyGSOiQ01Xdohc4wLJZEYI7WqjYcBOqyOg2OslPxDkaqEq-u48NTLYo4iNAzwtJ2swi1jh3PG2bwJOo9apN819akbSjgW6zJ2iOFUvZcU2X4K18TFhD2cjBXS1QHmQOyUA2AWKRZ_kAmeeWJ0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786190"/>
            <a:ext cx="3429024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Obwodowy układ nerwowy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400" b="1" dirty="0" smtClean="0"/>
              <a:t>Obwodowy układ nerwowy </a:t>
            </a:r>
            <a:r>
              <a:rPr lang="pl-PL" sz="2400" dirty="0" smtClean="0"/>
              <a:t>składa się z nerwów czaszkowych i nerwów rdzeniowych.</a:t>
            </a:r>
          </a:p>
          <a:p>
            <a:r>
              <a:rPr lang="pl-PL" sz="2400" b="1" dirty="0" smtClean="0"/>
              <a:t>Odruch</a:t>
            </a:r>
            <a:r>
              <a:rPr lang="pl-PL" sz="2400" dirty="0" smtClean="0"/>
              <a:t> to automatyczna reakcja na bodziec, zachodzi bez udziału świadomości za pośrednictwem obwodowego i ośrodkowego układu nerwowego.</a:t>
            </a:r>
          </a:p>
          <a:p>
            <a:r>
              <a:rPr lang="pl-PL" sz="2400" b="1" dirty="0" smtClean="0"/>
              <a:t>Odruchy bezwarunkowe </a:t>
            </a:r>
            <a:r>
              <a:rPr lang="pl-PL" sz="2400" dirty="0" smtClean="0"/>
              <a:t>to reakcje wrodzone (cecha gatunkowa)</a:t>
            </a:r>
          </a:p>
          <a:p>
            <a:r>
              <a:rPr lang="pl-PL" sz="2400" b="1" dirty="0" smtClean="0"/>
              <a:t>Odruchy warunkowe </a:t>
            </a:r>
            <a:r>
              <a:rPr lang="pl-PL" sz="2400" dirty="0" smtClean="0"/>
              <a:t>to reakcje nabyte (</a:t>
            </a:r>
            <a:r>
              <a:rPr lang="pl-PL" sz="2400" smtClean="0"/>
              <a:t>cecha indywidualna)</a:t>
            </a:r>
            <a:endParaRPr lang="pl-PL" sz="2400" b="1" dirty="0" smtClean="0"/>
          </a:p>
          <a:p>
            <a:endParaRPr lang="pl-PL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Budowa neuronu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Układ nerwowy zbudowany jest z tkanki nerwowej, jej podstawową komórką jest </a:t>
            </a:r>
            <a:r>
              <a:rPr lang="pl-PL" dirty="0" smtClean="0"/>
              <a:t>neuron</a:t>
            </a:r>
            <a:endParaRPr lang="pl-PL" dirty="0"/>
          </a:p>
        </p:txBody>
      </p:sp>
      <p:pic>
        <p:nvPicPr>
          <p:cNvPr id="4" name="Obraz 3" descr="https://lh4.googleusercontent.com/8C61RXAzIbVZTHEX24QHxOkiwdD_NSO3gGM1aB3wsMJNhzEbb7toAXTOuJ_q4k3T9g8NDnfFAdx77vmddhK_AWwGcZFm-XIyDFBRwdj2CYwBPQQY-LaqvaixUb6gTP6EYy8mqWGeYLUAruPseGGtpTeIpMicPPVw7_bluddXFg1L3yvrg8zTect19A3uXXg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357562"/>
            <a:ext cx="557216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Impulsy nerwowe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Impulsy nerwowe przekazywane są zawsze w jednym kierunku</a:t>
            </a:r>
            <a:endParaRPr lang="pl-PL" b="0" dirty="0" smtClean="0"/>
          </a:p>
          <a:p>
            <a:r>
              <a:rPr lang="pl-PL" dirty="0"/>
              <a:t>dendryt → ciało </a:t>
            </a:r>
            <a:r>
              <a:rPr lang="pl-PL" dirty="0" smtClean="0"/>
              <a:t>komórki → akson → </a:t>
            </a:r>
            <a:r>
              <a:rPr lang="pl-PL" dirty="0"/>
              <a:t>dendryty następnej komórki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3.googleusercontent.com/v887iJt_d1H3u74W4iXhRkWxoO_iSjxubZCP2IedKiH2i4NTfb5HTPsNFKja-lCckWdAvYZ6t7vOBuNgGjMec5mU20gOT8_9UQFsCPT9VXpCvoJ-6B7fh17iS459wpXUFvv186kNtYC1Aj8txVZo_JWFXkcjE19aIolUQaMepMyrzBwtDlIvDhsx2BVc8X8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071942"/>
            <a:ext cx="4071966" cy="1820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https://lh4.googleusercontent.com/6U2vrkpdel6H_Idk7J25MhX_uBa5Ly-vGblxTnn6MrN0eghI_FjyQkfB_6pvR6gyaHg7Nbb75-lXDRAzXTIPNuTfrOgv6M8NwmkltS8rgcl5P8pZGjXnXlnvWsXMtMYSNYwLNO5IBZyg9F1lmYEHn4DpnBU6T8yMFf1AbmUctFlxyqLMldK0ieBhQvC9msk=s20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3786190"/>
            <a:ext cx="3205160" cy="24081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Odruch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7329510" cy="318612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dirty="0"/>
              <a:t>Automatyczna reakcja organizmu na bodźce przy udziale układu nerwowego. Umożliwia połączenie za pośrednictwem neuronów receptora z efektorem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- łuk odruchowy.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Wyróżnia się dwa typy odruchów: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bezwarunkowe (wrodzone) i warunkowe (nabyte). 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28674" name="Picture 2" descr="https://lh4.googleusercontent.com/xuEAxt5NSLZE2VzqnrdfjaRf074J-BLj83MoSZWuCyyPiSoxBGlltD-aFjsfsoL6rHt5B-8ecZSAjAl8Poo3dAPqR1n1eUZJyeU42vNaRmZkOw10ozwHvOtVktBt55PJDqCLJfbMWh0DUvhfC6fptZV4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929066"/>
            <a:ext cx="2952744" cy="25541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Łuk odruchowy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/>
              <a:t>Jest to droga od receptora do efektora.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4.googleusercontent.com/pBdskP0whqnWfUc6zg5yqnPNm3lfcZgmZfCC8u8YSuuVPVHHhySa9XBm5zE-vXL-eCJoX2LxKHZFDxLynPmFfVegy-L8sLU4SNfUZVoTG_7VBqvE04IxavIWyOnZ5zig-D_U9XD9QqvMZDMOxfkhn_ay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3071810"/>
            <a:ext cx="5214974" cy="2205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Odruchy bezwarunkowe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dirty="0"/>
              <a:t>Wrodzone - automatyczna odpowiedź organizmu </a:t>
            </a:r>
            <a:r>
              <a:rPr lang="pl-PL" dirty="0" smtClean="0"/>
              <a:t>na bodziec</a:t>
            </a:r>
            <a:r>
              <a:rPr lang="pl-PL" dirty="0"/>
              <a:t>.  </a:t>
            </a:r>
            <a:endParaRPr lang="pl-PL" dirty="0" smtClean="0"/>
          </a:p>
          <a:p>
            <a:pPr>
              <a:buNone/>
            </a:pPr>
            <a:r>
              <a:rPr lang="pl-PL" dirty="0" smtClean="0"/>
              <a:t>Odruch </a:t>
            </a:r>
            <a:r>
              <a:rPr lang="pl-PL" dirty="0"/>
              <a:t>jest:</a:t>
            </a:r>
            <a:endParaRPr lang="pl-PL" b="0" dirty="0" smtClean="0"/>
          </a:p>
          <a:p>
            <a:pPr fontAlgn="base"/>
            <a:r>
              <a:rPr lang="pl-PL" dirty="0"/>
              <a:t>stały</a:t>
            </a:r>
          </a:p>
          <a:p>
            <a:pPr fontAlgn="base"/>
            <a:r>
              <a:rPr lang="pl-PL" dirty="0"/>
              <a:t>niezmienny</a:t>
            </a:r>
          </a:p>
          <a:p>
            <a:pPr fontAlgn="base"/>
            <a:r>
              <a:rPr lang="pl-PL" dirty="0"/>
              <a:t>nie </a:t>
            </a:r>
            <a:r>
              <a:rPr lang="pl-PL" dirty="0" smtClean="0"/>
              <a:t>znika</a:t>
            </a:r>
          </a:p>
          <a:p>
            <a:pPr fontAlgn="base">
              <a:buNone/>
            </a:pPr>
            <a:endParaRPr lang="pl-PL" dirty="0"/>
          </a:p>
          <a:p>
            <a:pPr>
              <a:buNone/>
            </a:pPr>
            <a:r>
              <a:rPr lang="pl-PL" dirty="0"/>
              <a:t>Odruchy są genetycznie zaprogramowane.</a:t>
            </a:r>
            <a:endParaRPr lang="pl-PL" b="0" dirty="0" smtClean="0"/>
          </a:p>
          <a:p>
            <a:pPr>
              <a:buNone/>
            </a:pPr>
            <a:r>
              <a:rPr lang="pl-PL" dirty="0"/>
              <a:t>Wykonuje się je automatycznie, bez udziału woli i świadomości. Zachodzą najczęściej za pośrednictwem ośrodków rdzenia kręgowego i mózgowia, bez udziału kory mózgowej, dlatego dzieje się to szybko.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5.googleusercontent.com/Dc6uaZugo6_ET9shpqRJBHzeG9t4SGxlZx2QJf5UQ1YlocP-_LwcTh3lUgLEUhG2PJ5Q5gd-W55LjtMj30D-d9mXb-FiJrhYczJuea7-1C_kYBsHdSjF-5y866Vv-qMneA6gjpsT2Iy5V3se-GxoIjfj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072074"/>
            <a:ext cx="2000264" cy="106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 descr="https://lh3.googleusercontent.com/4iy6qCY59HbzyxnmRysjpeCAbnNx-9D2cUVLpzOxCh8mQmli11X6l2CnQT7TgTB3zREcvyCvgpMvpaWktsLHGRUmst-dzDHONiwRnL90TTfHtK355y4pf6jCop0PrYlnGYNAwMwx0yCbbxjMj5IV8za3=s2048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5072074"/>
            <a:ext cx="1803082" cy="1103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Odruch warunkowy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28662" y="3286124"/>
            <a:ext cx="7758138" cy="2840039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pl-PL" dirty="0"/>
              <a:t>Nabyte, wyuczone,  powstają w ciągu całego życia, można je kontrolować i modyfikować, a nieutrwalane słabną lub całkowicie zanikają, np. odruch obgryzania paznokci, naciskania hamulca w samochodzie przy zbliżeniu się do przeszkody, rozglądania się przed przejściem przez ulicę, jazda na rowerze</a:t>
            </a:r>
            <a:r>
              <a:rPr lang="pl-PL" dirty="0" smtClean="0"/>
              <a:t>.</a:t>
            </a:r>
          </a:p>
          <a:p>
            <a:pPr>
              <a:buNone/>
            </a:pPr>
            <a:endParaRPr lang="pl-PL" b="0" dirty="0" smtClean="0"/>
          </a:p>
          <a:p>
            <a:pPr>
              <a:buNone/>
            </a:pPr>
            <a:r>
              <a:rPr lang="pl-PL" dirty="0"/>
              <a:t>Umiejętność czytania i pisania to też odruchy nabyte.</a:t>
            </a:r>
            <a:endParaRPr lang="pl-PL" b="0" dirty="0" smtClean="0"/>
          </a:p>
          <a:p>
            <a:pPr>
              <a:buNone/>
            </a:pPr>
            <a:r>
              <a:rPr lang="pl-PL" dirty="0"/>
              <a:t>Zachodzą przy udziale woli, za pośrednictwem ośrodków kory mózgowej.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Odruchy warunkowe mają dla organizmu znaczenie adaptacyjne.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5.googleusercontent.com/87HC7kZpo_Yk_G8U1CLOLo6c4BDwN647lRnE8UfP6TAXgA2612ByIgYQIsO2SCAoQQq0d1rsM6iuSZkIPW7_cvLBbZPt2PYmSGAMFPc2LJKbF19Pk58wFeSXCkZwumbr4tWNxrx_ok9hnAxhNplTVtRe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500174"/>
            <a:ext cx="2143140" cy="1412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 descr="https://lh6.googleusercontent.com/eX-5A7xQU2F0BbdAru1SVpweD2f31BpYYYPgqyM0yZbXvlzON5qR2A6_uJ9bh69R4Hl0_KXAON1H4eD80qM2L7ErdUdIm14-iscKrsqtshGTDzJaC7ZmPO5DqKDHWgmOhc3nujXph8qel0xqwtoO4na2=s204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1500174"/>
            <a:ext cx="1785950" cy="137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https://lh4.googleusercontent.com/XQaxkuXu7Xj4w13VnIMgAxWAMBLHv4_fEiH5gv9Mp29rJWKmKCiGqE0wQ_kGyW7s4pPK7L_yHuXJNtO4DTlORXsGOEzFNfDjziwFaH-cQAIFtqQpyhm-QAJi8TpCUJUKJpXEUCh5_lfT1MIX3hqbQ4cYwHWabtWGSD0h8bcx-xrUeZ_FaVr63XDcD4Tjuq8=s2048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000240"/>
            <a:ext cx="6929486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Autonomiczny układ nerwowy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4186238" cy="4329129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b="1" dirty="0"/>
              <a:t>układ wegetatywny</a:t>
            </a:r>
            <a:r>
              <a:rPr lang="pl-PL" dirty="0"/>
              <a:t> kontroluje wiele bardzo różnorodnych procesów, </a:t>
            </a:r>
            <a:r>
              <a:rPr lang="pl-PL" dirty="0" err="1"/>
              <a:t>np</a:t>
            </a:r>
            <a:r>
              <a:rPr lang="pl-PL" dirty="0"/>
              <a:t>: </a:t>
            </a:r>
            <a:endParaRPr lang="pl-PL" b="0" dirty="0" smtClean="0"/>
          </a:p>
          <a:p>
            <a:pPr fontAlgn="base"/>
            <a:r>
              <a:rPr lang="pl-PL" dirty="0"/>
              <a:t>czynność serca, </a:t>
            </a:r>
          </a:p>
          <a:p>
            <a:pPr fontAlgn="base"/>
            <a:r>
              <a:rPr lang="pl-PL" dirty="0"/>
              <a:t>stan źrenicy </a:t>
            </a:r>
          </a:p>
          <a:p>
            <a:pPr fontAlgn="base"/>
            <a:r>
              <a:rPr lang="pl-PL" dirty="0"/>
              <a:t>tempo oddychania, </a:t>
            </a:r>
          </a:p>
          <a:p>
            <a:pPr fontAlgn="base"/>
            <a:r>
              <a:rPr lang="pl-PL" dirty="0"/>
              <a:t>odpowiada za perystaltykę w przewodzie pokarmowym</a:t>
            </a:r>
            <a:r>
              <a:rPr lang="pl-PL" dirty="0" smtClean="0"/>
              <a:t>.</a:t>
            </a:r>
            <a:endParaRPr lang="pl-PL" dirty="0"/>
          </a:p>
          <a:p>
            <a:endParaRPr lang="pl-PL" dirty="0"/>
          </a:p>
        </p:txBody>
      </p:sp>
      <p:pic>
        <p:nvPicPr>
          <p:cNvPr id="4" name="Obraz 3" descr="https://lh4.googleusercontent.com/5teOpXhAckf0hROo5C7kpeeI4-ApePvUR386NXmJsze4s6Iq7ynkUsH3rgCuu7bPoMe-QgXemEHfM2l2m-qzOi7cpc0TnUKLFgpUkqvH3zt1CZ-8F2bpPtZTvZiMbmDeGCBTDT_CEAPqZ_HlBiWtRfpEmq4yON7EAMFRbomZj2Jw4uHYjU2OGLblmChDqpc=s204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1643050"/>
            <a:ext cx="4286280" cy="412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Higiena i choroby układu nerwowego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dirty="0"/>
              <a:t>Układ nerwowy to swoiste centrum zarządzania organizmem. To dzięki właściwej czynności układu nerwowego jesteśmy w stanie myśleć, czuć czy wykonywać rozmaite czynności.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Czynniki mające wpływ na funkcje układu nerwowego:</a:t>
            </a:r>
            <a:endParaRPr lang="pl-PL" b="0" dirty="0" smtClean="0"/>
          </a:p>
          <a:p>
            <a:pPr fontAlgn="base"/>
            <a:r>
              <a:rPr lang="pl-PL" dirty="0"/>
              <a:t>atmosfera panująca w rodzinie i w najbliższym otoczeniu</a:t>
            </a:r>
          </a:p>
          <a:p>
            <a:pPr fontAlgn="base"/>
            <a:r>
              <a:rPr lang="pl-PL" dirty="0"/>
              <a:t>przestrzeganie zasad higieny układu nerwowego</a:t>
            </a:r>
          </a:p>
          <a:p>
            <a:pPr fontAlgn="base"/>
            <a:r>
              <a:rPr lang="pl-PL" dirty="0"/>
              <a:t>stosowanie metod zwiększających efektywność uczenia się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478</Words>
  <Application>Microsoft Office PowerPoint</Application>
  <PresentationFormat>Pokaz na ekranie (4:3)</PresentationFormat>
  <Paragraphs>101</Paragraphs>
  <Slides>20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Motyw pakietu Office</vt:lpstr>
      <vt:lpstr>Układ nerwowy</vt:lpstr>
      <vt:lpstr>Budowa układu nerwowego</vt:lpstr>
      <vt:lpstr>Ośrodkowy układ nerwowy</vt:lpstr>
      <vt:lpstr>Kora mózgowa</vt:lpstr>
      <vt:lpstr>Istota szara</vt:lpstr>
      <vt:lpstr>Płaty  mózgowe</vt:lpstr>
      <vt:lpstr>Móżdżek</vt:lpstr>
      <vt:lpstr>Pień mózgu</vt:lpstr>
      <vt:lpstr>Rdzeń kręgowy</vt:lpstr>
      <vt:lpstr>Opony mózgowo - rdzeniowe</vt:lpstr>
      <vt:lpstr>Obwodowy układ nerwowy</vt:lpstr>
      <vt:lpstr>Budowa neuronu</vt:lpstr>
      <vt:lpstr>Impulsy nerwowe</vt:lpstr>
      <vt:lpstr>Odruch</vt:lpstr>
      <vt:lpstr>Łuk odruchowy</vt:lpstr>
      <vt:lpstr>Odruchy bezwarunkowe</vt:lpstr>
      <vt:lpstr>Odruch warunkowy</vt:lpstr>
      <vt:lpstr>Slajd 18</vt:lpstr>
      <vt:lpstr>Autonomiczny układ nerwowy</vt:lpstr>
      <vt:lpstr>Higiena i choroby układu nerwowego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Układ nerwowy</dc:title>
  <dc:creator>SP31</dc:creator>
  <cp:lastModifiedBy>SP31</cp:lastModifiedBy>
  <cp:revision>2</cp:revision>
  <dcterms:created xsi:type="dcterms:W3CDTF">2023-01-26T14:53:15Z</dcterms:created>
  <dcterms:modified xsi:type="dcterms:W3CDTF">2023-01-27T17:06:34Z</dcterms:modified>
</cp:coreProperties>
</file>