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85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82FE6-6DA3-4F37-B7AA-A9E0682CBF39}" type="datetimeFigureOut">
              <a:rPr lang="pl-PL" smtClean="0"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4193E-3947-47AF-AFB0-AEF2C9B32EFD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podreczniki.pl/a/stezenie-procentowe-roztworu/DKDywpMJ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Stężenia roztworów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b="1" dirty="0"/>
              <a:t>S</a:t>
            </a:r>
            <a:r>
              <a:rPr lang="pl-PL" b="1" dirty="0">
                <a:hlinkClick r:id="rId2"/>
              </a:rPr>
              <a:t>tężenie procentowe</a:t>
            </a:r>
            <a:r>
              <a:rPr lang="pl-PL" dirty="0"/>
              <a:t> określa, ile części masowych (wagowych) rozpuszczonej substancji znajduje się w 100 częściach masowych (wagowych) roztworu. 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3.googleusercontent.com/m-t43DzejmrET_NPW35v4n98mGTdYlgnnVCVzwcYBVjHvUVSilNn2lKuJIh0TgMPKHFNk0NERSH8N4RGirOzuWWtDT4gZqF1rPDQrts4R9VF4ga2bFAHy5Rx9A39Ry7Jl1fMwWCbwI_2a195ffzlx0ib=s2048"/>
          <p:cNvPicPr/>
          <p:nvPr/>
        </p:nvPicPr>
        <p:blipFill>
          <a:blip r:embed="rId3"/>
          <a:srcRect b="36623"/>
          <a:stretch>
            <a:fillRect/>
          </a:stretch>
        </p:blipFill>
        <p:spPr bwMode="auto">
          <a:xfrm>
            <a:off x="1428728" y="3929066"/>
            <a:ext cx="5214974" cy="1972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dirty="0"/>
              <a:t>Stężenie procentowe można obliczyć, korzystając </a:t>
            </a:r>
            <a:r>
              <a:rPr lang="pl-PL" dirty="0" smtClean="0"/>
              <a:t>ze </a:t>
            </a:r>
            <a:r>
              <a:rPr lang="pl-PL" dirty="0"/>
              <a:t>wzoru:</a:t>
            </a:r>
            <a:endParaRPr lang="pl-PL" b="0" dirty="0" smtClean="0"/>
          </a:p>
          <a:p>
            <a:pPr algn="ctr"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endParaRPr lang="pl-PL" b="0" dirty="0" smtClean="0"/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r>
              <a:rPr lang="pl-PL" dirty="0"/>
              <a:t>w którym poszczególne symbole oznaczają:</a:t>
            </a:r>
            <a:endParaRPr lang="pl-PL" b="0" dirty="0" smtClean="0"/>
          </a:p>
          <a:p>
            <a:pPr>
              <a:buNone/>
            </a:pPr>
            <a:r>
              <a:rPr lang="pl-PL" b="1" dirty="0" err="1"/>
              <a:t>Cp</a:t>
            </a:r>
            <a:r>
              <a:rPr lang="pl-PL" dirty="0"/>
              <a:t>– stężenie procentowe,</a:t>
            </a:r>
            <a:endParaRPr lang="pl-PL" b="0" dirty="0" smtClean="0"/>
          </a:p>
          <a:p>
            <a:pPr>
              <a:buNone/>
            </a:pPr>
            <a:r>
              <a:rPr lang="pl-PL" b="1" dirty="0" err="1"/>
              <a:t>ms</a:t>
            </a:r>
            <a:r>
              <a:rPr lang="pl-PL" dirty="0"/>
              <a:t>– masę </a:t>
            </a:r>
            <a:r>
              <a:rPr lang="pl-PL" dirty="0" smtClean="0"/>
              <a:t>substancji,</a:t>
            </a:r>
          </a:p>
          <a:p>
            <a:pPr>
              <a:buNone/>
            </a:pPr>
            <a:r>
              <a:rPr lang="pl-PL" b="1" dirty="0" err="1" smtClean="0"/>
              <a:t>mr</a:t>
            </a:r>
            <a:r>
              <a:rPr lang="pl-PL" dirty="0" smtClean="0"/>
              <a:t>– masę roztworu.</a:t>
            </a:r>
            <a:endParaRPr lang="pl-PL" b="0" dirty="0" smtClean="0"/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endParaRPr lang="pl-PL" dirty="0"/>
          </a:p>
        </p:txBody>
      </p:sp>
      <p:pic>
        <p:nvPicPr>
          <p:cNvPr id="4" name="Obraz 3" descr="https://lh5.googleusercontent.com/semS8zxuC68-IjaGerJ2BfAJgSaiqpRLgeJxGI1Roq5R18HonbcLCTh7QgAkaP2ywQ6J5m3lS1uS8HrFJfZTyKRa-J1pgu3aAzujY-b8AM5FkRZCDC8g5My9vFb_vfosY4e28u0Ysd-fBP2CPTTDC9lZ=s2048"/>
          <p:cNvPicPr/>
          <p:nvPr/>
        </p:nvPicPr>
        <p:blipFill>
          <a:blip r:embed="rId2" cstate="print"/>
          <a:srcRect l="2435" t="29437" r="57948" b="46940"/>
          <a:stretch>
            <a:fillRect/>
          </a:stretch>
        </p:blipFill>
        <p:spPr bwMode="auto">
          <a:xfrm>
            <a:off x="3357554" y="2143116"/>
            <a:ext cx="2367534" cy="99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/>
              <a:t>Przypomnijmy, że masa roztworu wodnego jest sumą masy rozpuszczalnika, najczęściej wody (</a:t>
            </a:r>
            <a:r>
              <a:rPr lang="pl-PL" dirty="0" err="1"/>
              <a:t>mrozp</a:t>
            </a:r>
            <a:r>
              <a:rPr lang="pl-PL" dirty="0"/>
              <a:t>) i masy rozpuszczonej w nim substancji (</a:t>
            </a:r>
            <a:r>
              <a:rPr lang="pl-PL" dirty="0" err="1"/>
              <a:t>ms</a:t>
            </a:r>
            <a:r>
              <a:rPr lang="pl-PL" dirty="0"/>
              <a:t>):</a:t>
            </a:r>
            <a:endParaRPr lang="pl-PL" b="0" dirty="0" smtClean="0"/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r>
              <a:rPr lang="pl-PL" b="1" dirty="0" err="1"/>
              <a:t>mr</a:t>
            </a:r>
            <a:r>
              <a:rPr lang="pl-PL" b="1" dirty="0"/>
              <a:t> = </a:t>
            </a:r>
            <a:r>
              <a:rPr lang="pl-PL" b="1" dirty="0" err="1"/>
              <a:t>mrozp</a:t>
            </a:r>
            <a:r>
              <a:rPr lang="pl-PL" b="1" dirty="0"/>
              <a:t>. + </a:t>
            </a:r>
            <a:r>
              <a:rPr lang="pl-PL" b="1" dirty="0" err="1"/>
              <a:t>ms</a:t>
            </a:r>
            <a:endParaRPr lang="pl-PL" b="0" dirty="0" smtClean="0"/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endParaRPr lang="pl-PL" dirty="0"/>
          </a:p>
        </p:txBody>
      </p:sp>
      <p:pic>
        <p:nvPicPr>
          <p:cNvPr id="4" name="Obraz 3" descr="https://lh6.googleusercontent.com/2-Zt90iI2BkYa77U5xa28Qi6QhMYPVoPZxkriVWRCVeCEGs2cagFBdTBM2Z3Ls4rwdYG7JUVpkyaR6JhqHeuTu_0OOjF4IIxycVdfGvBznLq0IM3YHZ3n0SDhvYiiGl5jAoHhmXat_YLgnwbErGgggeE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3857628"/>
            <a:ext cx="2965894" cy="2144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pl-PL" b="1" dirty="0" smtClean="0"/>
              <a:t>Zadanie </a:t>
            </a:r>
            <a:r>
              <a:rPr lang="pl-PL" b="1" dirty="0"/>
              <a:t>na obliczenie stężenia %</a:t>
            </a:r>
            <a:endParaRPr lang="pl-PL" b="0" dirty="0" smtClean="0"/>
          </a:p>
          <a:p>
            <a:pPr algn="ctr">
              <a:buNone/>
            </a:pPr>
            <a:r>
              <a:rPr lang="pl-PL" b="1" dirty="0" err="1"/>
              <a:t>Cp</a:t>
            </a:r>
            <a:r>
              <a:rPr lang="pl-PL" b="1" dirty="0"/>
              <a:t> = </a:t>
            </a:r>
            <a:r>
              <a:rPr lang="pl-PL" b="1" dirty="0" err="1"/>
              <a:t>ms</a:t>
            </a:r>
            <a:r>
              <a:rPr lang="pl-PL" b="1" dirty="0"/>
              <a:t> * 100%/</a:t>
            </a:r>
            <a:r>
              <a:rPr lang="pl-PL" b="1" dirty="0" err="1"/>
              <a:t>mr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>Aby przygotować roztwór do konserwowania mięsa, w 100kg wody rozpuszczono 2 kg azotanu (V) sodu. (Taki roztwór zapobiega tworzeniu się toksycznego jadu kiełbasianego</a:t>
            </a:r>
            <a:r>
              <a:rPr lang="pl-PL" dirty="0" smtClean="0"/>
              <a:t>).</a:t>
            </a:r>
          </a:p>
          <a:p>
            <a:pPr>
              <a:buNone/>
            </a:pPr>
            <a:endParaRPr lang="pl-PL" b="0" dirty="0" smtClean="0"/>
          </a:p>
          <a:p>
            <a:pPr>
              <a:buNone/>
            </a:pPr>
            <a:r>
              <a:rPr lang="pl-PL" b="1" dirty="0"/>
              <a:t>Oblicz stężenie procentowe otrzymanego roztworu.</a:t>
            </a:r>
            <a:r>
              <a:rPr lang="pl-PL" dirty="0"/>
              <a:t> Odpowiedz.</a:t>
            </a:r>
            <a:endParaRPr lang="pl-PL" b="0" dirty="0" smtClean="0"/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r>
              <a:rPr lang="pl-PL" b="1" dirty="0"/>
              <a:t>Dane</a:t>
            </a:r>
            <a:r>
              <a:rPr lang="pl-PL" b="1" dirty="0" smtClean="0"/>
              <a:t>:		 </a:t>
            </a:r>
            <a:r>
              <a:rPr lang="pl-PL" b="1" dirty="0"/>
              <a:t>Szukane: </a:t>
            </a:r>
            <a:r>
              <a:rPr lang="pl-PL" b="1" dirty="0" smtClean="0"/>
              <a:t>		Wzór</a:t>
            </a:r>
            <a:r>
              <a:rPr lang="pl-PL" b="1" dirty="0"/>
              <a:t>: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dirty="0"/>
              <a:t>W 200g roztworu znajduje się 15g cukru.</a:t>
            </a:r>
            <a:endParaRPr lang="pl-PL" b="0" dirty="0" smtClean="0"/>
          </a:p>
          <a:p>
            <a:pPr>
              <a:buNone/>
            </a:pPr>
            <a:r>
              <a:rPr lang="pl-PL" b="1" dirty="0"/>
              <a:t>Oblicz stężenie procentowe tego roztworu. </a:t>
            </a:r>
            <a:endParaRPr lang="pl-PL" b="1" dirty="0" smtClean="0"/>
          </a:p>
          <a:p>
            <a:pPr>
              <a:buNone/>
            </a:pPr>
            <a:endParaRPr lang="pl-PL" b="1" dirty="0"/>
          </a:p>
          <a:p>
            <a:pPr>
              <a:buNone/>
            </a:pPr>
            <a:endParaRPr lang="pl-PL" b="0" dirty="0" smtClean="0"/>
          </a:p>
          <a:p>
            <a:pPr>
              <a:buNone/>
            </a:pPr>
            <a:r>
              <a:rPr lang="pl-PL" dirty="0"/>
              <a:t>Dane: ……………….. Szukane: …………………. Wzór: </a:t>
            </a:r>
            <a:r>
              <a:rPr lang="pl-PL" dirty="0" smtClean="0"/>
              <a:t>…………</a:t>
            </a:r>
            <a:endParaRPr lang="pl-PL" b="0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Rozwiązanie</a:t>
            </a:r>
            <a:r>
              <a:rPr lang="pl-PL" dirty="0"/>
              <a:t>: </a:t>
            </a:r>
            <a:r>
              <a:rPr lang="pl-PL" dirty="0" smtClean="0"/>
              <a:t>…………………………………………………………………………………………………………………………………………………………………………</a:t>
            </a:r>
            <a:endParaRPr lang="pl-PL" b="0" dirty="0" smtClean="0"/>
          </a:p>
          <a:p>
            <a:pPr>
              <a:buNone/>
            </a:pPr>
            <a:r>
              <a:rPr lang="pl-PL" dirty="0"/>
              <a:t>Odpowiedź: 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b="1" dirty="0"/>
              <a:t>Oblicz, ile gramów soli należy rozpuścić w 1 litrze (1 dm3) wody, aby otrzymany roztwór miał stężenie 4%.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Gęstość wody wynosi </a:t>
            </a:r>
            <a:r>
              <a:rPr lang="pl-PL" dirty="0" smtClean="0"/>
              <a:t>1g/cm3</a:t>
            </a:r>
          </a:p>
          <a:p>
            <a:pPr>
              <a:buNone/>
            </a:pPr>
            <a:endParaRPr lang="pl-PL" b="0" dirty="0"/>
          </a:p>
          <a:p>
            <a:pPr>
              <a:buNone/>
            </a:pPr>
            <a:endParaRPr lang="pl-PL" b="0" dirty="0" smtClean="0"/>
          </a:p>
          <a:p>
            <a:pPr>
              <a:buNone/>
            </a:pPr>
            <a:r>
              <a:rPr lang="pl-PL" dirty="0"/>
              <a:t>Dane: …………………… Szukane: …………………….. Wzór: ………………</a:t>
            </a:r>
            <a:endParaRPr lang="pl-PL" b="0" dirty="0" smtClean="0"/>
          </a:p>
          <a:p>
            <a:pPr>
              <a:buNone/>
            </a:pPr>
            <a:r>
              <a:rPr lang="pl-PL" dirty="0"/>
              <a:t>Rozwiązanie: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>…………………………………………………………………………………………………………………………………………………………………………………………</a:t>
            </a:r>
            <a:endParaRPr lang="pl-PL" b="0" dirty="0" smtClean="0"/>
          </a:p>
          <a:p>
            <a:pPr>
              <a:buNone/>
            </a:pPr>
            <a:r>
              <a:rPr lang="pl-PL" dirty="0"/>
              <a:t>Odpowiedź: 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Zmiana stężenia procentowego</a:t>
            </a:r>
            <a:endParaRPr lang="pl-PL" dirty="0"/>
          </a:p>
        </p:txBody>
      </p:sp>
      <p:pic>
        <p:nvPicPr>
          <p:cNvPr id="4" name="Symbol zastępczy zawartości 3" descr="https://lh3.googleusercontent.com/d9B9TEsbTirUaxMeceXHXgTDaIZnz2l-zsEdeLnkIXfSYkbOsmCzYCIJpUkJTH3koLEm1Jl-Gb3fC--d8BxqpfnAQPpniLtR7i0cUPnEZaU_NV14Hzm5JVvppWdMGsBOf6e5mH6C_q4atOQl5NsvvRYI=s2048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b="1" dirty="0"/>
              <a:t>Jak zmieni się stężenie procentowe roztworu, jeśli do 150g roztworu cukru o stężeniu 10% dodamy 50 cm3 wody?</a:t>
            </a:r>
            <a:endParaRPr lang="pl-PL" b="1" dirty="0" smtClean="0"/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r>
              <a:rPr lang="pl-PL" dirty="0"/>
              <a:t>Dane </a:t>
            </a:r>
            <a:r>
              <a:rPr lang="pl-PL" dirty="0" smtClean="0"/>
              <a:t>……………………Szukane </a:t>
            </a:r>
            <a:r>
              <a:rPr lang="pl-PL" dirty="0"/>
              <a:t>…………………… Wzór ………………..</a:t>
            </a:r>
            <a:endParaRPr lang="pl-PL" b="0" dirty="0" smtClean="0"/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r>
              <a:rPr lang="pl-PL" dirty="0"/>
              <a:t>Rozwiązanie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dirty="0"/>
              <a:t>Do konserwowania ogórków używa się 2 - procentowego roztworu octu.</a:t>
            </a:r>
            <a:endParaRPr lang="pl-PL" b="0" dirty="0" smtClean="0"/>
          </a:p>
          <a:p>
            <a:pPr>
              <a:buNone/>
            </a:pPr>
            <a:r>
              <a:rPr lang="pl-PL" b="1" dirty="0"/>
              <a:t>Oblicz, ile gramów wody należy dodać do 250g octu 10 - procentowego, aby otrzymać roztwór do konserwowania ogórków</a:t>
            </a:r>
            <a:r>
              <a:rPr lang="pl-PL" b="1" dirty="0" smtClean="0"/>
              <a:t>.</a:t>
            </a:r>
          </a:p>
          <a:p>
            <a:pPr>
              <a:buNone/>
            </a:pPr>
            <a:endParaRPr lang="pl-PL" b="1" dirty="0" smtClean="0"/>
          </a:p>
          <a:p>
            <a:pPr>
              <a:buNone/>
            </a:pPr>
            <a:r>
              <a:rPr lang="pl-PL" dirty="0"/>
              <a:t>Dane ………………………. </a:t>
            </a:r>
            <a:r>
              <a:rPr lang="pl-PL" dirty="0" err="1"/>
              <a:t>SZukane</a:t>
            </a:r>
            <a:r>
              <a:rPr lang="pl-PL" dirty="0"/>
              <a:t> …………………… Wzór ………………..</a:t>
            </a:r>
            <a:endParaRPr lang="pl-PL" b="0" dirty="0" smtClean="0"/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endParaRPr lang="pl-PL" b="0" dirty="0" smtClean="0"/>
          </a:p>
          <a:p>
            <a:pPr>
              <a:buNone/>
            </a:pPr>
            <a:r>
              <a:rPr lang="pl-PL" dirty="0" smtClean="0"/>
              <a:t>Rozwiązanie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>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b="1" dirty="0"/>
              <a:t>Jakie będzie stężenie procentowe solanki otrzymanej w wyniku odparowania 60 kg wody ze 100 kg solanki o stężeniu 10</a:t>
            </a:r>
            <a:r>
              <a:rPr lang="pl-PL" b="1" dirty="0" smtClean="0"/>
              <a:t>%</a:t>
            </a:r>
          </a:p>
          <a:p>
            <a:pPr>
              <a:buNone/>
            </a:pPr>
            <a:endParaRPr lang="pl-PL" b="1" dirty="0"/>
          </a:p>
          <a:p>
            <a:pPr>
              <a:buNone/>
            </a:pPr>
            <a:endParaRPr lang="pl-PL" b="1" dirty="0" smtClean="0"/>
          </a:p>
          <a:p>
            <a:pPr>
              <a:buNone/>
            </a:pPr>
            <a:r>
              <a:rPr lang="pl-PL" dirty="0"/>
              <a:t>Dane ………………………. </a:t>
            </a:r>
            <a:r>
              <a:rPr lang="pl-PL" dirty="0" err="1"/>
              <a:t>SZukane</a:t>
            </a:r>
            <a:r>
              <a:rPr lang="pl-PL" dirty="0"/>
              <a:t> …………………… Wzór ………………..</a:t>
            </a:r>
            <a:endParaRPr lang="pl-PL" b="0" dirty="0" smtClean="0"/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endParaRPr lang="pl-PL" b="0" dirty="0" smtClean="0"/>
          </a:p>
          <a:p>
            <a:pPr>
              <a:buNone/>
            </a:pPr>
            <a:r>
              <a:rPr lang="pl-PL" dirty="0" smtClean="0"/>
              <a:t>Rozwiązanie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>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Stężenie molowe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pl-PL" b="1" i="1" dirty="0"/>
              <a:t>to liczba moli substancji rozpuszczonej w 1 dm</a:t>
            </a:r>
            <a:r>
              <a:rPr lang="pl-PL" b="1" i="1" baseline="30000" dirty="0"/>
              <a:t>3</a:t>
            </a:r>
            <a:r>
              <a:rPr lang="pl-PL" b="1" i="1" dirty="0"/>
              <a:t> </a:t>
            </a:r>
            <a:r>
              <a:rPr lang="pl-PL" b="1" i="1" dirty="0" smtClean="0"/>
              <a:t>roztworu</a:t>
            </a:r>
          </a:p>
          <a:p>
            <a:pPr>
              <a:buNone/>
            </a:pPr>
            <a:endParaRPr lang="pl-PL" b="1" i="1" dirty="0"/>
          </a:p>
          <a:p>
            <a:pPr>
              <a:buNone/>
            </a:pPr>
            <a:endParaRPr lang="pl-PL" b="0" dirty="0" smtClean="0"/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endParaRPr lang="pl-PL" b="0" dirty="0" smtClean="0"/>
          </a:p>
          <a:p>
            <a:pPr>
              <a:buNone/>
            </a:pPr>
            <a:r>
              <a:rPr lang="pl-PL" b="1" dirty="0" smtClean="0"/>
              <a:t>C</a:t>
            </a:r>
            <a:r>
              <a:rPr lang="pl-PL" b="1" baseline="-25000" dirty="0" smtClean="0"/>
              <a:t>m</a:t>
            </a:r>
            <a:r>
              <a:rPr lang="pl-PL" dirty="0" smtClean="0"/>
              <a:t> </a:t>
            </a:r>
            <a:r>
              <a:rPr lang="pl-PL" dirty="0"/>
              <a:t>- stężenie molowe [mol/dm</a:t>
            </a:r>
            <a:r>
              <a:rPr lang="pl-PL" baseline="30000" dirty="0"/>
              <a:t>3</a:t>
            </a:r>
            <a:r>
              <a:rPr lang="pl-PL" dirty="0"/>
              <a:t>]</a:t>
            </a:r>
            <a:endParaRPr lang="pl-PL" b="0" dirty="0" smtClean="0"/>
          </a:p>
          <a:p>
            <a:pPr>
              <a:buNone/>
            </a:pPr>
            <a:r>
              <a:rPr lang="pl-PL" b="1" dirty="0"/>
              <a:t>n</a:t>
            </a:r>
            <a:r>
              <a:rPr lang="pl-PL" dirty="0"/>
              <a:t> - liczba moli substancji rozpuszczonej [mol]</a:t>
            </a:r>
            <a:endParaRPr lang="pl-PL" b="0" dirty="0" smtClean="0"/>
          </a:p>
          <a:p>
            <a:pPr>
              <a:buNone/>
            </a:pPr>
            <a:r>
              <a:rPr lang="pl-PL" b="1" dirty="0" err="1"/>
              <a:t>V</a:t>
            </a:r>
            <a:r>
              <a:rPr lang="pl-PL" b="1" baseline="-25000" dirty="0" err="1"/>
              <a:t>r</a:t>
            </a:r>
            <a:r>
              <a:rPr lang="pl-PL" dirty="0"/>
              <a:t> - objętość roztworu [dm</a:t>
            </a:r>
            <a:r>
              <a:rPr lang="pl-PL" baseline="30000" dirty="0"/>
              <a:t>3</a:t>
            </a:r>
            <a:r>
              <a:rPr lang="pl-PL" dirty="0"/>
              <a:t>]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6.googleusercontent.com/Wok79sxMtCBdfvYnIXkTTfeQp8KxPu19hutfHuWNSR1ObSCdxqziW3-r5KNhCVVfopSHAtKy1_0NXjCuJ8ovz9zB1c38gXBoRv9Ek8EsbbFZbyIsJyKznaApbQhLeeyPUB_kLcZyFOZ9n9D6X0fvfdGWhw=s204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2000240"/>
            <a:ext cx="2431542" cy="1823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 descr="https://lh5.googleusercontent.com/-SKlKfmd9IoKbmguElyZ0jtyvg5yIfQ5AVd9MIqR8bCGfX3KC0bSfNqWgSV3on50hE3II5_QRSFzbr2zDWzh5zZjtf1eZYvrILKEMaHcr2_CwYF6OtqLQ4y-XGNw48Ipk2pGtk7GfDK9_cY2RGPLbzNukw=s2048"/>
          <p:cNvPicPr/>
          <p:nvPr/>
        </p:nvPicPr>
        <p:blipFill>
          <a:blip r:embed="rId3"/>
          <a:srcRect t="47669" r="30445"/>
          <a:stretch>
            <a:fillRect/>
          </a:stretch>
        </p:blipFill>
        <p:spPr bwMode="auto">
          <a:xfrm>
            <a:off x="3214678" y="5214950"/>
            <a:ext cx="4286280" cy="127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Wybierz właściwe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/>
              <a:t>Aby otrzymać 2 molowy roztwór, należy </a:t>
            </a:r>
            <a:endParaRPr lang="pl-PL" dirty="0" smtClean="0"/>
          </a:p>
          <a:p>
            <a:pPr>
              <a:buNone/>
            </a:pPr>
            <a:endParaRPr lang="pl-PL" b="0" dirty="0" smtClean="0"/>
          </a:p>
          <a:p>
            <a:pPr>
              <a:buNone/>
            </a:pPr>
            <a:r>
              <a:rPr lang="pl-PL" dirty="0"/>
              <a:t>rozpuścić </a:t>
            </a:r>
            <a:r>
              <a:rPr lang="pl-PL" b="1" dirty="0"/>
              <a:t>1 mol/ 2 mole</a:t>
            </a:r>
            <a:r>
              <a:rPr lang="pl-PL" dirty="0"/>
              <a:t> substancji w </a:t>
            </a:r>
            <a:r>
              <a:rPr lang="pl-PL" b="1" dirty="0"/>
              <a:t>1 dm</a:t>
            </a:r>
            <a:r>
              <a:rPr lang="pl-PL" b="1" baseline="30000" dirty="0"/>
              <a:t>3</a:t>
            </a:r>
            <a:r>
              <a:rPr lang="pl-PL" b="1" dirty="0"/>
              <a:t>/ 2 dm</a:t>
            </a:r>
            <a:r>
              <a:rPr lang="pl-PL" b="1" baseline="30000" dirty="0"/>
              <a:t>3</a:t>
            </a:r>
            <a:r>
              <a:rPr lang="pl-PL" dirty="0"/>
              <a:t> roztworu.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Wtedy 500 cm</a:t>
            </a:r>
            <a:r>
              <a:rPr lang="pl-PL" baseline="30000" dirty="0"/>
              <a:t>3</a:t>
            </a:r>
            <a:r>
              <a:rPr lang="pl-PL" dirty="0"/>
              <a:t> tego roztworu będzie zawierać </a:t>
            </a:r>
            <a:r>
              <a:rPr lang="pl-PL" b="1" dirty="0"/>
              <a:t>1 mol/ 2 mole</a:t>
            </a:r>
            <a:r>
              <a:rPr lang="pl-PL" dirty="0"/>
              <a:t> substancji.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pl-PL" b="1" dirty="0" smtClean="0"/>
              <a:t>Oblicz stężenie molowe roztworu o objętości 0,5 dm3, w którym znajduje się 1 mol substancji</a:t>
            </a:r>
          </a:p>
          <a:p>
            <a:pPr>
              <a:buNone/>
            </a:pPr>
            <a:endParaRPr lang="pl-PL" dirty="0"/>
          </a:p>
          <a:p>
            <a:pPr>
              <a:buNone/>
            </a:pPr>
            <a:r>
              <a:rPr lang="pl-PL" dirty="0" smtClean="0"/>
              <a:t>Dane			szukane			wzór</a:t>
            </a:r>
          </a:p>
          <a:p>
            <a:pPr>
              <a:buNone/>
            </a:pPr>
            <a:endParaRPr lang="pl-PL" dirty="0"/>
          </a:p>
          <a:p>
            <a:pPr>
              <a:buNone/>
            </a:pPr>
            <a:r>
              <a:rPr lang="pl-PL" dirty="0" smtClean="0"/>
              <a:t>Obliczenia: </a:t>
            </a:r>
          </a:p>
          <a:p>
            <a:pPr>
              <a:buNone/>
            </a:pPr>
            <a:r>
              <a:rPr lang="pl-PL" dirty="0" smtClean="0"/>
              <a:t>…………………………………………………………………………………………………………………………………………..</a:t>
            </a:r>
            <a:endParaRPr lang="pl-PL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b="1" dirty="0" smtClean="0"/>
              <a:t>Oblicz ile moli substancji znajduje się w 500 cm3 0,1 molowego roztworu HNO3</a:t>
            </a:r>
          </a:p>
          <a:p>
            <a:pPr>
              <a:buNone/>
            </a:pPr>
            <a:endParaRPr lang="pl-PL" dirty="0"/>
          </a:p>
          <a:p>
            <a:pPr>
              <a:buNone/>
            </a:pPr>
            <a:r>
              <a:rPr lang="pl-PL" dirty="0" smtClean="0"/>
              <a:t>Dane			szukane			wzór</a:t>
            </a:r>
          </a:p>
          <a:p>
            <a:pPr>
              <a:buNone/>
            </a:pPr>
            <a:endParaRPr lang="pl-PL" dirty="0"/>
          </a:p>
          <a:p>
            <a:pPr>
              <a:buNone/>
            </a:pPr>
            <a:r>
              <a:rPr lang="pl-PL" dirty="0" smtClean="0"/>
              <a:t>Obliczenia:</a:t>
            </a:r>
          </a:p>
          <a:p>
            <a:pPr>
              <a:buNone/>
            </a:pPr>
            <a:r>
              <a:rPr lang="pl-PL" dirty="0" smtClean="0"/>
              <a:t>…………………………………………………………………………………………………………………………………………..</a:t>
            </a:r>
            <a:endParaRPr lang="pl-PL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pl-PL" b="1" dirty="0" smtClean="0"/>
              <a:t>Oblicz, ile gramów siarczanu (VI) miedzi (II) CuSO4 znajduje się w 2 dm3 0,1 molowego roztworu tej soli</a:t>
            </a:r>
          </a:p>
          <a:p>
            <a:pPr>
              <a:buNone/>
            </a:pPr>
            <a:endParaRPr lang="pl-PL" dirty="0"/>
          </a:p>
          <a:p>
            <a:pPr>
              <a:buNone/>
            </a:pPr>
            <a:r>
              <a:rPr lang="pl-PL" dirty="0" smtClean="0"/>
              <a:t>Dane			szukane		wzór</a:t>
            </a:r>
          </a:p>
          <a:p>
            <a:pPr>
              <a:buNone/>
            </a:pPr>
            <a:endParaRPr lang="pl-PL" dirty="0"/>
          </a:p>
          <a:p>
            <a:pPr>
              <a:buNone/>
            </a:pPr>
            <a:r>
              <a:rPr lang="pl-PL" dirty="0" smtClean="0"/>
              <a:t>Obliczenia:</a:t>
            </a:r>
          </a:p>
          <a:p>
            <a:pPr>
              <a:buNone/>
            </a:pPr>
            <a:r>
              <a:rPr lang="pl-PL" dirty="0" smtClean="0"/>
              <a:t>……………………………………………………………………………………………………………………………………………………..</a:t>
            </a:r>
            <a:endParaRPr lang="pl-P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271</Words>
  <Application>Microsoft Office PowerPoint</Application>
  <PresentationFormat>Pokaz na ekranie (4:3)</PresentationFormat>
  <Paragraphs>93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Motyw pakietu Office</vt:lpstr>
      <vt:lpstr>Stężenia roztworów</vt:lpstr>
      <vt:lpstr>Slajd 2</vt:lpstr>
      <vt:lpstr>Slajd 3</vt:lpstr>
      <vt:lpstr>Slajd 4</vt:lpstr>
      <vt:lpstr>Slajd 5</vt:lpstr>
      <vt:lpstr>Slajd 6</vt:lpstr>
      <vt:lpstr>Slajd 7</vt:lpstr>
      <vt:lpstr>Zmiana stężenia procentowego</vt:lpstr>
      <vt:lpstr>Slajd 9</vt:lpstr>
      <vt:lpstr>Slajd 10</vt:lpstr>
      <vt:lpstr>Slajd 11</vt:lpstr>
      <vt:lpstr>Stężenie molowe</vt:lpstr>
      <vt:lpstr>Wybierz właściwe</vt:lpstr>
      <vt:lpstr>Slajd 14</vt:lpstr>
      <vt:lpstr>Slajd 15</vt:lpstr>
      <vt:lpstr>Slajd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Stężenia roztworów</dc:title>
  <dc:creator>SP31</dc:creator>
  <cp:lastModifiedBy>SP31</cp:lastModifiedBy>
  <cp:revision>1</cp:revision>
  <dcterms:created xsi:type="dcterms:W3CDTF">2023-01-27T17:07:03Z</dcterms:created>
  <dcterms:modified xsi:type="dcterms:W3CDTF">2023-01-27T17:44:04Z</dcterms:modified>
</cp:coreProperties>
</file>