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2" r:id="rId5"/>
    <p:sldId id="264" r:id="rId6"/>
    <p:sldId id="265" r:id="rId7"/>
    <p:sldId id="258" r:id="rId8"/>
    <p:sldId id="259" r:id="rId9"/>
    <p:sldId id="266" r:id="rId10"/>
    <p:sldId id="261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85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7F39F-9DEC-4129-86C3-A75ADAF508E6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E6B9-713A-49B7-90C6-83689A1CC18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7F39F-9DEC-4129-86C3-A75ADAF508E6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E6B9-713A-49B7-90C6-83689A1CC18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7F39F-9DEC-4129-86C3-A75ADAF508E6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E6B9-713A-49B7-90C6-83689A1CC18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7F39F-9DEC-4129-86C3-A75ADAF508E6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E6B9-713A-49B7-90C6-83689A1CC18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7F39F-9DEC-4129-86C3-A75ADAF508E6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E6B9-713A-49B7-90C6-83689A1CC18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7F39F-9DEC-4129-86C3-A75ADAF508E6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E6B9-713A-49B7-90C6-83689A1CC18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7F39F-9DEC-4129-86C3-A75ADAF508E6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E6B9-713A-49B7-90C6-83689A1CC18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7F39F-9DEC-4129-86C3-A75ADAF508E6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E6B9-713A-49B7-90C6-83689A1CC18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7F39F-9DEC-4129-86C3-A75ADAF508E6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E6B9-713A-49B7-90C6-83689A1CC18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7F39F-9DEC-4129-86C3-A75ADAF508E6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E6B9-713A-49B7-90C6-83689A1CC18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7F39F-9DEC-4129-86C3-A75ADAF508E6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E6B9-713A-49B7-90C6-83689A1CC18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47F39F-9DEC-4129-86C3-A75ADAF508E6}" type="datetimeFigureOut">
              <a:rPr lang="pl-PL" smtClean="0"/>
              <a:pPr/>
              <a:t>27.01.2023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DE6B9-713A-49B7-90C6-83689A1CC181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kologia.pl/wiedza/slowniki/leksykon-ekologii-i-ochrony-srodowiska/proce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kologia.pl/wiedza/slowniki/leksykon-ekologii-i-ochrony-srodowiska/populacja" TargetMode="External"/><Relationship Id="rId7" Type="http://schemas.openxmlformats.org/officeDocument/2006/relationships/image" Target="../media/image1.png"/><Relationship Id="rId2" Type="http://schemas.openxmlformats.org/officeDocument/2006/relationships/hyperlink" Target="https://www.ekologia.pl/wiedza/slowniki/leksykon-ekologii-i-ochrony-srodowiska/cech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ekologia.pl/wiedza/slowniki/leksykon-ekologii-i-ochrony-srodowiska/adaptacja" TargetMode="External"/><Relationship Id="rId5" Type="http://schemas.openxmlformats.org/officeDocument/2006/relationships/hyperlink" Target="https://www.ekologia.pl/wiedza/slowniki/leksykon-ekologii-i-ochrony-srodowiska/rozmnazanie" TargetMode="External"/><Relationship Id="rId4" Type="http://schemas.openxmlformats.org/officeDocument/2006/relationships/hyperlink" Target="https://www.ekologia.pl/wiedza/slowniki/leksykon-ekologii-i-ochrony-srodowiska/osobnik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Ewolucja organizmów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pl-PL" b="1" dirty="0"/>
              <a:t>Ewolucja </a:t>
            </a:r>
            <a:r>
              <a:rPr lang="pl-PL" dirty="0"/>
              <a:t>– </a:t>
            </a:r>
            <a:r>
              <a:rPr lang="pl-PL" dirty="0">
                <a:hlinkClick r:id="rId2"/>
              </a:rPr>
              <a:t>proces</a:t>
            </a:r>
            <a:r>
              <a:rPr lang="pl-PL" dirty="0"/>
              <a:t> zmian organizmów zachodzących w czasie. </a:t>
            </a:r>
            <a:endParaRPr lang="pl-PL" b="0" dirty="0" smtClean="0"/>
          </a:p>
          <a:p>
            <a:pPr>
              <a:buNone/>
            </a:pPr>
            <a:r>
              <a:rPr lang="pl-PL" dirty="0"/>
              <a:t>Słowo „ewolucja” pochodzi od łacińskiego </a:t>
            </a:r>
            <a:r>
              <a:rPr lang="pl-PL" dirty="0" err="1"/>
              <a:t>evolvere</a:t>
            </a:r>
            <a:r>
              <a:rPr lang="pl-PL" dirty="0"/>
              <a:t> „rozwijać” – ujawniać bądź demonstrować ukryte możliwości. </a:t>
            </a:r>
            <a:endParaRPr lang="pl-PL" b="0" dirty="0" smtClean="0"/>
          </a:p>
          <a:p>
            <a:pPr>
              <a:buNone/>
            </a:pPr>
            <a:r>
              <a:rPr lang="pl-PL" dirty="0"/>
              <a:t>Współczesny termin ewolucja oznacza po prostu zmianę. 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Teoria ewolucji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5400684" cy="4043377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pl-PL" dirty="0"/>
              <a:t>Najważniejsze twierdzenia darwinowskiej teorii ewolucja:</a:t>
            </a:r>
            <a:endParaRPr lang="pl-PL" b="0" dirty="0" smtClean="0"/>
          </a:p>
          <a:p>
            <a:pPr fontAlgn="base">
              <a:buNone/>
            </a:pPr>
            <a:r>
              <a:rPr lang="pl-PL" dirty="0"/>
              <a:t>organizmy pochodzą od wspólnego przodka;</a:t>
            </a:r>
          </a:p>
          <a:p>
            <a:pPr fontAlgn="base">
              <a:buNone/>
            </a:pPr>
            <a:r>
              <a:rPr lang="pl-PL" dirty="0">
                <a:hlinkClick r:id="rId2"/>
              </a:rPr>
              <a:t>cechy</a:t>
            </a:r>
            <a:r>
              <a:rPr lang="pl-PL" dirty="0"/>
              <a:t> linii </a:t>
            </a:r>
            <a:r>
              <a:rPr lang="pl-PL" dirty="0" err="1"/>
              <a:t>filetycznych</a:t>
            </a:r>
            <a:r>
              <a:rPr lang="pl-PL" dirty="0"/>
              <a:t> organizmów zmieniają się z biegiem czasu;</a:t>
            </a:r>
          </a:p>
          <a:p>
            <a:pPr fontAlgn="base">
              <a:buNone/>
            </a:pPr>
            <a:r>
              <a:rPr lang="pl-PL" dirty="0"/>
              <a:t>ewolucja zachodzi w wyniku zmian częstości występowania w obrębie </a:t>
            </a:r>
            <a:r>
              <a:rPr lang="pl-PL" dirty="0">
                <a:hlinkClick r:id="rId3"/>
              </a:rPr>
              <a:t>populacji</a:t>
            </a:r>
            <a:r>
              <a:rPr lang="pl-PL" dirty="0"/>
              <a:t> </a:t>
            </a:r>
            <a:r>
              <a:rPr lang="pl-PL" dirty="0">
                <a:hlinkClick r:id="rId4"/>
              </a:rPr>
              <a:t>osobników</a:t>
            </a:r>
            <a:r>
              <a:rPr lang="pl-PL" dirty="0"/>
              <a:t> o różnych cechach. Różnice między organizmami wyewoluowały stopniowo, małymi krokami, przez formy pośrednie;</a:t>
            </a:r>
          </a:p>
          <a:p>
            <a:pPr fontAlgn="base">
              <a:buNone/>
            </a:pPr>
            <a:r>
              <a:rPr lang="pl-PL" dirty="0"/>
              <a:t>zmiany częstości występowania osobników o różnych cechach są spowodowane ich zróżnicowaną zdolnością przeżywania i </a:t>
            </a:r>
            <a:r>
              <a:rPr lang="pl-PL" dirty="0">
                <a:hlinkClick r:id="rId5"/>
              </a:rPr>
              <a:t>rozmnażania</a:t>
            </a:r>
            <a:r>
              <a:rPr lang="pl-PL" dirty="0"/>
              <a:t> się. Zmiany te prowadzą do powstawania </a:t>
            </a:r>
            <a:r>
              <a:rPr lang="pl-PL" dirty="0">
                <a:hlinkClick r:id="rId6"/>
              </a:rPr>
              <a:t>adaptacji</a:t>
            </a:r>
            <a:r>
              <a:rPr lang="pl-PL" dirty="0"/>
              <a:t>.</a:t>
            </a:r>
          </a:p>
          <a:p>
            <a:endParaRPr lang="pl-PL" dirty="0"/>
          </a:p>
        </p:txBody>
      </p:sp>
      <p:pic>
        <p:nvPicPr>
          <p:cNvPr id="4" name="Obraz 3" descr="https://lh3.googleusercontent.com/QEFUcXCJZ7h5Gnhn-3M_WM1M-mgqz02CzSJrvUbSSDOGVJjvvdsa9r0_8RwGk0Nr22-Kpvw4IptXS9WqUG5zK8Iix77uKAyhAo-3ImyWSyjro203wSu703XNUeXKUrfUpwS_XHWrtfNK7aopzlKGKWKTnTTFfFh1Camg9WjgqmVWf40ROUpczokj-5KZKaA=s2048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57884" y="1428736"/>
            <a:ext cx="2762847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Źródła wiedzy o ewolucji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>
              <a:buNone/>
            </a:pPr>
            <a:r>
              <a:rPr lang="pl-PL" b="1" dirty="0" smtClean="0"/>
              <a:t>Bezpośrednie dowody ewolucji</a:t>
            </a:r>
          </a:p>
          <a:p>
            <a:pPr fontAlgn="base"/>
            <a:r>
              <a:rPr lang="pl-PL" dirty="0" smtClean="0"/>
              <a:t>skamieniałości</a:t>
            </a:r>
            <a:r>
              <a:rPr lang="pl-PL" dirty="0"/>
              <a:t>, </a:t>
            </a:r>
          </a:p>
          <a:p>
            <a:pPr fontAlgn="base"/>
            <a:r>
              <a:rPr lang="pl-PL" dirty="0"/>
              <a:t>kolejność pojawiania się organizmów na Ziemi, </a:t>
            </a:r>
          </a:p>
          <a:p>
            <a:pPr fontAlgn="base"/>
            <a:r>
              <a:rPr lang="pl-PL" dirty="0"/>
              <a:t>ogniwa pośrednie,  </a:t>
            </a:r>
          </a:p>
          <a:p>
            <a:pPr fontAlgn="base"/>
            <a:r>
              <a:rPr lang="pl-PL" dirty="0"/>
              <a:t>relikty.</a:t>
            </a:r>
          </a:p>
          <a:p>
            <a:endParaRPr lang="pl-PL" dirty="0"/>
          </a:p>
        </p:txBody>
      </p:sp>
      <p:pic>
        <p:nvPicPr>
          <p:cNvPr id="4" name="Obraz 3" descr="https://lh5.googleusercontent.com/pH8Xuj67iyCgyuJ2L3YVvB7zUNYwIaUOAJ8rLrgFTr0Z5mkOni_gDr94D5EVHoupQETkMz7vydOLJNzSorwCJtxF9GcLSoB3CKvLkjXfYO79hWb70bE3dC4imJNI2q2QvvUHQvIY1wUfYIPVVqW4yZ7ppAT9K0a4GxtWkvD7eVeNAk6-C2LzUF7oNeo15hE=s204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929066"/>
            <a:ext cx="3429024" cy="2417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Źródła wiedzy o ewolucji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b="1" dirty="0" smtClean="0"/>
              <a:t>Pośrednie dowody ewolucji</a:t>
            </a:r>
          </a:p>
          <a:p>
            <a:pPr fontAlgn="base"/>
            <a:r>
              <a:rPr lang="pl-PL" dirty="0"/>
              <a:t>narządy homologiczne i analogiczne, </a:t>
            </a:r>
          </a:p>
          <a:p>
            <a:pPr fontAlgn="base"/>
            <a:r>
              <a:rPr lang="pl-PL" dirty="0"/>
              <a:t>skład chemiczny organizmów, </a:t>
            </a:r>
          </a:p>
          <a:p>
            <a:pPr fontAlgn="base"/>
            <a:r>
              <a:rPr lang="pl-PL" dirty="0"/>
              <a:t>podobny plan budowy organizmów, </a:t>
            </a:r>
          </a:p>
          <a:p>
            <a:pPr fontAlgn="base"/>
            <a:r>
              <a:rPr lang="pl-PL" dirty="0"/>
              <a:t>rozmieszczenie organizmów na kuli ziemskiej.</a:t>
            </a:r>
          </a:p>
          <a:p>
            <a:endParaRPr lang="pl-PL" dirty="0"/>
          </a:p>
        </p:txBody>
      </p:sp>
      <p:pic>
        <p:nvPicPr>
          <p:cNvPr id="4" name="Obraz 3" descr="https://lh4.googleusercontent.com/H0zbqmbYYrAxOv9WBkO2VRpnAIoFXn_DC7QILXVDhfA0zrb-RFCJJLvtP3fkkh1Av_nxV5qUDmgTX9G228j-D05TO9QE06209EinaoLtRM81p1jo-O7Vvkgzty4pAhu8ojhU4c_kvxuPW7MquclUW9WZiHKAbupPqCxyaorZUBWIOrswJyYkE4DhXDDBs-w=s204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4572008"/>
            <a:ext cx="4143404" cy="1969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Czynniki ewolucji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pl-PL" dirty="0"/>
              <a:t>zmienność wewnątrzgatunkowa</a:t>
            </a:r>
          </a:p>
          <a:p>
            <a:pPr fontAlgn="base"/>
            <a:r>
              <a:rPr lang="pl-PL" dirty="0"/>
              <a:t>rodzi się nadmiar potomstwa</a:t>
            </a:r>
          </a:p>
          <a:p>
            <a:pPr fontAlgn="base"/>
            <a:r>
              <a:rPr lang="pl-PL" dirty="0"/>
              <a:t>konkurencja wewnątrzgatunkowa</a:t>
            </a:r>
          </a:p>
          <a:p>
            <a:pPr fontAlgn="base"/>
            <a:r>
              <a:rPr lang="pl-PL" dirty="0"/>
              <a:t>dobór naturalny</a:t>
            </a:r>
          </a:p>
          <a:p>
            <a:endParaRPr lang="pl-PL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Dobór naturalny – główny mechanizm ewolucji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l-PL" dirty="0"/>
              <a:t>Organizmy lepiej przystosowane do życia w danym środowisku (presja środowiska), mają większe szanse na przeżycie.</a:t>
            </a:r>
            <a:endParaRPr lang="pl-PL" b="0" dirty="0" smtClean="0"/>
          </a:p>
          <a:p>
            <a:r>
              <a:rPr lang="pl-PL" dirty="0"/>
              <a:t>Dzięki temu mogą się rozmnożyć i przekazać geny warunkujące korzystne cechy potomstwu.</a:t>
            </a:r>
            <a:endParaRPr lang="pl-PL" b="0" dirty="0" smtClean="0"/>
          </a:p>
          <a:p>
            <a:r>
              <a:rPr lang="pl-PL" dirty="0"/>
              <a:t>Dobór naturalny działa różnie w zależności od miejsca i czasu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Obraz 3" descr="https://lh5.googleusercontent.com/fM9NNHBHwwYd3gxz4Id_CYuNcKziz8xWSFJWF9nqKhcXjDUZVBm60xsU3WqwPIE3_dwPHKD563xtIWTz4OW7MHo6uWE9xdkKjN2ZfUk3xp59m_1W80YCEz4kTJeX9luuhEV7OZPpBGp_OJzojUchben14IHwZzgeeJRVJQOYIBBzCeacxfw6GxIlMkzmUCM=s204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4572008"/>
            <a:ext cx="2655876" cy="2112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Ewolucja na poziomie populacji</a:t>
            </a:r>
            <a:br>
              <a:rPr lang="pl-PL" dirty="0" smtClean="0"/>
            </a:br>
            <a:r>
              <a:rPr lang="pl-PL" dirty="0" smtClean="0"/>
              <a:t>- specjacja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6043626" cy="4525963"/>
          </a:xfrm>
        </p:spPr>
        <p:txBody>
          <a:bodyPr/>
          <a:lstStyle/>
          <a:p>
            <a:pPr>
              <a:buNone/>
            </a:pPr>
            <a:r>
              <a:rPr lang="pl-PL" dirty="0"/>
              <a:t>Nowe gatunki organizmów powstają przez zróżnicowanie </a:t>
            </a:r>
            <a:endParaRPr lang="pl-PL" b="0" dirty="0" smtClean="0"/>
          </a:p>
          <a:p>
            <a:pPr>
              <a:buNone/>
            </a:pPr>
            <a:r>
              <a:rPr lang="pl-PL" dirty="0"/>
              <a:t>się organizmów już istniejących. Proces ten jest powolny </a:t>
            </a:r>
            <a:endParaRPr lang="pl-PL" b="0" dirty="0" smtClean="0"/>
          </a:p>
          <a:p>
            <a:pPr>
              <a:buNone/>
            </a:pPr>
            <a:r>
              <a:rPr lang="pl-PL" dirty="0"/>
              <a:t>i długotrwały. </a:t>
            </a:r>
            <a:endParaRPr lang="pl-PL" dirty="0" smtClean="0"/>
          </a:p>
          <a:p>
            <a:pPr>
              <a:buNone/>
            </a:pPr>
            <a:r>
              <a:rPr lang="pl-PL" dirty="0" smtClean="0"/>
              <a:t>Nazywa </a:t>
            </a:r>
            <a:r>
              <a:rPr lang="pl-PL" dirty="0"/>
              <a:t>się go specjacją.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7170" name="Picture 2" descr="https://lh6.googleusercontent.com/buvUzg4iV5QiHzpbq43HPIAQs4pQJQLh1_qVRXlHk2NvsVx3ubk56Hozxp97-Ctuxv9xZ01f8fcODHozVHRR9m8RLqT0oL-swdzW5bf532uOUUbKrmR8yZIYGrOHE6d9Z_Y5n1ivzvXQdJUcczKmyCljp9yo7Rq5eCpjMO1QKC1ed0Y-BZFRNW3FYM8eoLc=s20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714752"/>
            <a:ext cx="4348399" cy="2714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Dobór sztuczny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00562" y="1600200"/>
            <a:ext cx="4186238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pl-PL" dirty="0"/>
              <a:t>Polega na wybieraniu przez człowieka do rozmnażania osobników o pożądanych cechach.</a:t>
            </a:r>
            <a:endParaRPr lang="pl-PL" b="0" dirty="0" smtClean="0"/>
          </a:p>
          <a:p>
            <a:pPr>
              <a:buNone/>
            </a:pPr>
            <a:r>
              <a:rPr lang="pl-PL" dirty="0"/>
              <a:t>Nazywany jest doborem hodowlanym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14338" name="Picture 2" descr="https://lh4.googleusercontent.com/Dv_JJkFHg8xSkjIHVLCIO3SGxsP7A-GWdoKTtLOfTYPflXwS55meL01-zFreIpFlqZS0e-jgqalGnN3KkNFlVMUd2p0HE2924DWsf27YeytaNUzAe472kNxNZJBukRAncnY1idATBoEdne_TjiPGFk6wFB_f3OdSIv7xIrDstXdizqtO7E2vH_Mc5_D1oWs=s20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142984"/>
            <a:ext cx="4000496" cy="55498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pl-PL" dirty="0" smtClean="0"/>
              <a:t>Antropogeneza</a:t>
            </a:r>
            <a:endParaRPr lang="pl-PL" dirty="0"/>
          </a:p>
        </p:txBody>
      </p:sp>
      <p:pic>
        <p:nvPicPr>
          <p:cNvPr id="4" name="Symbol zastępczy zawartości 3" descr="https://lh6.googleusercontent.com/-Dysfzp286KSjIHg8vnfPPdG1yX4D5Q5O5k8M_x2NZn8Nv_SeQ823ENFNTDGfItIe6jyaDMQX6WXCeq-RmqSkfSIzuA_BxwpAppr9URBZGsjA9C5TmCSLq6nNJ7DoJhCIgfD8aCPiYKJ4fLiogYNiB6dpeM5EwXIJLkHdRnk3xeGdkIoGBi13Hr7JR14xdM=s2048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928802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https://lh6.googleusercontent.com/PJJG7CUv6kmw-zs3ASI9R9-6AKi-qYu4iGaxDFj8xJZjNF9QvRPwz3kHmbUB2hv_CJaJQZFMndKdG2JCgOjVChkZfLLwMlKEO2GwMQQNl3MxY26OjDjCsKZ5B3Dpm7vL2dBqKnxBUmMm_qmjjZQEQJUX48XnfnXQm806ZFGaXTEvNfH7qEIJnk5RbYAjuck=s204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500042"/>
            <a:ext cx="2971800" cy="6096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Wspólne cechy człowieka i naczelnych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786182" y="1600200"/>
            <a:ext cx="4786346" cy="4525963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pl-PL" dirty="0"/>
              <a:t>obuoczne widzenie,</a:t>
            </a:r>
          </a:p>
          <a:p>
            <a:pPr fontAlgn="base"/>
            <a:r>
              <a:rPr lang="pl-PL" dirty="0"/>
              <a:t>zdolność do rozróżniania barw.</a:t>
            </a:r>
          </a:p>
          <a:p>
            <a:pPr fontAlgn="base"/>
            <a:r>
              <a:rPr lang="pl-PL" dirty="0"/>
              <a:t>oczy skierowane do przodu, umiejscowione z przodu czaszki.</a:t>
            </a:r>
          </a:p>
          <a:p>
            <a:pPr fontAlgn="base"/>
            <a:r>
              <a:rPr lang="pl-PL" dirty="0"/>
              <a:t>kończyna przednia z przeciwstawnym kciukiem.</a:t>
            </a:r>
          </a:p>
          <a:p>
            <a:pPr fontAlgn="base"/>
            <a:r>
              <a:rPr lang="pl-PL" dirty="0"/>
              <a:t>kończyny posiadają po 5 palców z paznokciami.</a:t>
            </a:r>
          </a:p>
          <a:p>
            <a:pPr fontAlgn="base"/>
            <a:r>
              <a:rPr lang="pl-PL" dirty="0"/>
              <a:t>duży mózg (w porównaniu do reszty ciała zwierzęcia)</a:t>
            </a:r>
          </a:p>
          <a:p>
            <a:pPr>
              <a:buNone/>
            </a:pPr>
            <a:r>
              <a:rPr lang="pl-PL" b="0" dirty="0" smtClean="0"/>
              <a:t/>
            </a:r>
            <a:br>
              <a:rPr lang="pl-PL" b="0" dirty="0" smtClean="0"/>
            </a:br>
            <a:r>
              <a:rPr lang="pl-PL" b="0" dirty="0" smtClean="0"/>
              <a:t/>
            </a:r>
            <a:br>
              <a:rPr lang="pl-PL" b="0" dirty="0" smtClean="0"/>
            </a:br>
            <a:endParaRPr lang="pl-PL" dirty="0"/>
          </a:p>
        </p:txBody>
      </p:sp>
      <p:pic>
        <p:nvPicPr>
          <p:cNvPr id="5" name="Obraz 4" descr="https://lh4.googleusercontent.com/LCx75hzJKwWLn24sQFh0warTc1g6gBjNVf_abhukN8uE9vn7SV_qd8lRWIVfkK1w8hkqQ862uIiLsRhzi6uGGFzl9Q0EZL_4suY0LV4z4bN6_P8jdmONc1-6hW1XABjtvKQ7KahPhOox7DSt0Q0sHMHQOhflUw_aoEgllK1-7Du4rekZxuw4LTBkTTT2uwY=s204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57430"/>
            <a:ext cx="3571900" cy="28117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Różnice między człowiekiem </a:t>
            </a:r>
            <a:br>
              <a:rPr lang="pl-PL" dirty="0" smtClean="0"/>
            </a:br>
            <a:r>
              <a:rPr lang="pl-PL" dirty="0" smtClean="0"/>
              <a:t>a naczelnymi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2900354" cy="4525963"/>
          </a:xfrm>
        </p:spPr>
        <p:txBody>
          <a:bodyPr>
            <a:normAutofit fontScale="70000" lnSpcReduction="20000"/>
          </a:bodyPr>
          <a:lstStyle/>
          <a:p>
            <a:r>
              <a:rPr lang="pl-PL" b="1" dirty="0"/>
              <a:t>Człowiek</a:t>
            </a:r>
            <a:r>
              <a:rPr lang="pl-PL" dirty="0"/>
              <a:t> </a:t>
            </a:r>
            <a:endParaRPr lang="pl-PL" b="0" dirty="0" smtClean="0"/>
          </a:p>
          <a:p>
            <a:r>
              <a:rPr lang="pl-PL" dirty="0"/>
              <a:t>pionowa postawa ciała</a:t>
            </a:r>
            <a:endParaRPr lang="pl-PL" b="0" dirty="0" smtClean="0"/>
          </a:p>
          <a:p>
            <a:r>
              <a:rPr lang="pl-PL" dirty="0"/>
              <a:t>dwunożność</a:t>
            </a:r>
            <a:endParaRPr lang="pl-PL" b="0" dirty="0" smtClean="0"/>
          </a:p>
          <a:p>
            <a:r>
              <a:rPr lang="pl-PL" dirty="0"/>
              <a:t>duży mózg</a:t>
            </a:r>
            <a:endParaRPr lang="pl-PL" b="0" dirty="0" smtClean="0"/>
          </a:p>
          <a:p>
            <a:r>
              <a:rPr lang="pl-PL" dirty="0"/>
              <a:t>stopa łukowato wysklepiona</a:t>
            </a:r>
            <a:endParaRPr lang="pl-PL" b="0" dirty="0" smtClean="0"/>
          </a:p>
          <a:p>
            <a:r>
              <a:rPr lang="pl-PL" dirty="0"/>
              <a:t>zredukowane owłosienie ciała</a:t>
            </a:r>
            <a:endParaRPr lang="pl-PL" b="0" dirty="0" smtClean="0"/>
          </a:p>
          <a:p>
            <a:r>
              <a:rPr lang="pl-PL" dirty="0" err="1"/>
              <a:t>zdolnośc</a:t>
            </a:r>
            <a:r>
              <a:rPr lang="pl-PL" dirty="0"/>
              <a:t> mowy</a:t>
            </a:r>
            <a:endParaRPr lang="pl-PL" b="0" dirty="0" smtClean="0"/>
          </a:p>
          <a:p>
            <a:r>
              <a:rPr lang="pl-PL" dirty="0"/>
              <a:t>broda nie wysunięta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4" name="Prostokąt 3"/>
          <p:cNvSpPr/>
          <p:nvPr/>
        </p:nvSpPr>
        <p:spPr>
          <a:xfrm>
            <a:off x="6286512" y="1571612"/>
            <a:ext cx="257176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/>
              <a:t>Małpa</a:t>
            </a:r>
            <a:endParaRPr lang="pl-PL" b="0" dirty="0" smtClean="0"/>
          </a:p>
          <a:p>
            <a:r>
              <a:rPr lang="pl-PL" dirty="0"/>
              <a:t>zgarbiona postawa ciała</a:t>
            </a:r>
            <a:endParaRPr lang="pl-PL" b="0" dirty="0" smtClean="0"/>
          </a:p>
          <a:p>
            <a:r>
              <a:rPr lang="pl-PL" dirty="0"/>
              <a:t>czworonożność</a:t>
            </a:r>
            <a:endParaRPr lang="pl-PL" b="0" dirty="0" smtClean="0"/>
          </a:p>
          <a:p>
            <a:r>
              <a:rPr lang="pl-PL" dirty="0"/>
              <a:t>mały mózg</a:t>
            </a:r>
            <a:endParaRPr lang="pl-PL" b="0" dirty="0" smtClean="0"/>
          </a:p>
          <a:p>
            <a:r>
              <a:rPr lang="pl-PL" dirty="0"/>
              <a:t>stopa prosta z przeciwstawnym palcem</a:t>
            </a:r>
            <a:endParaRPr lang="pl-PL" b="0" dirty="0" smtClean="0"/>
          </a:p>
          <a:p>
            <a:r>
              <a:rPr lang="pl-PL" dirty="0"/>
              <a:t>duże owłosienie ciała</a:t>
            </a:r>
            <a:endParaRPr lang="pl-PL" b="0" dirty="0" smtClean="0"/>
          </a:p>
          <a:p>
            <a:r>
              <a:rPr lang="pl-PL" dirty="0"/>
              <a:t>brak zdolności mowy</a:t>
            </a:r>
            <a:endParaRPr lang="pl-PL" b="0" dirty="0" smtClean="0"/>
          </a:p>
          <a:p>
            <a:r>
              <a:rPr lang="pl-PL" dirty="0"/>
              <a:t>broda wysunięta</a:t>
            </a:r>
            <a:endParaRPr lang="pl-PL" b="0" dirty="0" smtClean="0"/>
          </a:p>
          <a:p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16386" name="Picture 2" descr="https://lh5.googleusercontent.com/YeAVEUcFtge66MN0uue6_CtzcatyioX08t54PyJZyVNZU2_04UTx608kDOejX9c4lULGc4LCi6q1buImpOhO5PoR2pGi2DThVVv9ktXouCSorDAxgwpf9LHphrHB6XThlsa_NZfAhPmxtmxcGumz6ssgBBxNBvZG9HrXYLKAxkfAzeeHovLWY_w2bF5GZ1k=s20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2571744"/>
            <a:ext cx="3071834" cy="2073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Cechy i umiejętności wykształcone w procesie uczłowieczania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/>
              <a:t>sposób odżywiania</a:t>
            </a:r>
            <a:endParaRPr lang="pl-PL" b="0" dirty="0" smtClean="0"/>
          </a:p>
          <a:p>
            <a:r>
              <a:rPr lang="pl-PL" dirty="0"/>
              <a:t>powiększenie objętości mózgu</a:t>
            </a:r>
            <a:endParaRPr lang="pl-PL" b="0" dirty="0" smtClean="0"/>
          </a:p>
          <a:p>
            <a:r>
              <a:rPr lang="pl-PL" dirty="0"/>
              <a:t>wyprostowana postawa ciała</a:t>
            </a:r>
            <a:endParaRPr lang="pl-PL" b="0" dirty="0" smtClean="0"/>
          </a:p>
          <a:p>
            <a:r>
              <a:rPr lang="pl-PL" dirty="0"/>
              <a:t>uwolnienie przednich kończyn i umożliwienie wyk. precyzyjnych ruchów</a:t>
            </a:r>
            <a:endParaRPr lang="pl-PL" b="0" dirty="0" smtClean="0"/>
          </a:p>
          <a:p>
            <a:r>
              <a:rPr lang="pl-PL" dirty="0"/>
              <a:t>rozwój łowiectwa, narzędzi, mowy, sztuki, kultury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Obraz 3" descr="https://lh3.googleusercontent.com/voaXfEzeGdtu2xpryFS_dFOc50o2koJbxgV_nKuVDCVzf780YmfiGZEc9XLmvUPYdkrFhKW-PwLxrEy_9ZbiQCf1ZyoSNNnggfWPbZecMiVtX5yqgGCF8vnc1D-8Nfnzcd7WOlok647AxmdvACZDTF7VEH8hwR8UF5xm3F7sMux9DInTWlfyabufyyzwASM=s204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1500174"/>
            <a:ext cx="1854252" cy="1604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4" descr="https://lh3.googleusercontent.com/fVDurehkvKvCT_dj5cJHWX5tZ_c1xOBy3uDQu2m92fvxV6obuBHEXGwymbB3DoPwMp8fXAdCZp0MhswrBfMHmBw4AwAFYS4LV8EpeTcqCaR_ba9iw2NvRdei4Yo5Sbg8xkUlhcE0IV0OKiJT4Tys1wj6pXFvaD-IJRrANc3rWOPp5j1DBwvVzkiDO5bWMpc=s204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4572008"/>
            <a:ext cx="6643734" cy="1742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Pochodzenie człowieka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1"/>
            <a:ext cx="5114932" cy="2757494"/>
          </a:xfrm>
        </p:spPr>
        <p:txBody>
          <a:bodyPr>
            <a:normAutofit fontScale="62500" lnSpcReduction="20000"/>
          </a:bodyPr>
          <a:lstStyle/>
          <a:p>
            <a:r>
              <a:rPr lang="pl-PL" dirty="0"/>
              <a:t>Międzynarodowy zespół naukowców dokonał </a:t>
            </a:r>
            <a:r>
              <a:rPr lang="pl-PL" dirty="0" err="1"/>
              <a:t>sekwencjonowania</a:t>
            </a:r>
            <a:r>
              <a:rPr lang="pl-PL" dirty="0"/>
              <a:t> kodu genetycznego szympansa, naszego najbliższego żyjącego kuzyna, oraz porównał go z genomem człowieka. Porównanie wskazuje, że sekwencja DNA obu gatunków jest w 99 procentach identyczna. </a:t>
            </a:r>
            <a:endParaRPr lang="pl-PL" b="0" dirty="0" smtClean="0"/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Obraz 3" descr="https://lh3.googleusercontent.com/dU3-NaKFROa8FXyLUxTj8IkBCZKoOcFcK9uHl0Kc0MYZ6IjYnI9Fk-ldrkdMbI3Oyej_qlYl3Y_3ZfgdYfXf4IIitlMZJedcEEpBR7eeInUtvGLCW6R_CeVwkasTZLf0-caKtcooS2EpmkxUhGpy6GhCLyPQwp0YQI0hrRUAELyQaNw99EnHPQNCSxixdKk=s204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3214686"/>
            <a:ext cx="4339729" cy="289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14282" y="3571876"/>
            <a:ext cx="5286412" cy="2768601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pl-PL" dirty="0"/>
              <a:t>Gatunek ludzki pochodzi z Afryki, skąd rozprzestrzenił się na całą kulę ziemską</a:t>
            </a:r>
            <a:endParaRPr lang="pl-PL" b="0" dirty="0" smtClean="0"/>
          </a:p>
          <a:p>
            <a:pPr>
              <a:buNone/>
            </a:pPr>
            <a:r>
              <a:rPr lang="pl-PL" dirty="0"/>
              <a:t>Przodkowie człowieka rozumnego </a:t>
            </a:r>
            <a:endParaRPr lang="pl-PL" dirty="0" smtClean="0"/>
          </a:p>
          <a:p>
            <a:pPr>
              <a:buNone/>
            </a:pPr>
            <a:r>
              <a:rPr lang="pl-PL" dirty="0" smtClean="0"/>
              <a:t>(</a:t>
            </a:r>
            <a:r>
              <a:rPr lang="pl-PL" dirty="0"/>
              <a:t>Homo sapiens):</a:t>
            </a:r>
            <a:endParaRPr lang="pl-PL" b="0" dirty="0" smtClean="0"/>
          </a:p>
          <a:p>
            <a:pPr fontAlgn="base"/>
            <a:r>
              <a:rPr lang="pl-PL" dirty="0"/>
              <a:t>australopiteki</a:t>
            </a:r>
          </a:p>
          <a:p>
            <a:pPr fontAlgn="base"/>
            <a:r>
              <a:rPr lang="pl-PL" dirty="0"/>
              <a:t>człowiek zręczny</a:t>
            </a:r>
          </a:p>
          <a:p>
            <a:pPr fontAlgn="base"/>
            <a:r>
              <a:rPr lang="pl-PL" dirty="0"/>
              <a:t>człowiek wyprostowany</a:t>
            </a:r>
          </a:p>
          <a:p>
            <a:pPr>
              <a:buNone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pic>
        <p:nvPicPr>
          <p:cNvPr id="4" name="Obraz 3" descr="https://lh4.googleusercontent.com/ttfNO2sa8eqwhG999fhfayCxnVwRnukIV5-smJZ4dVYETec3iXTFb_NnQ3L-b7U3qYayDXqxnz19lOl-5zDV1ZMJxH2BdFQ_gh4vHmX6Nff9BNCrkkkey1wVBspl8FpTFxw1Rb_APnhZaAktsRy8Qv7Ss205j0_zEDj-87j0hya5WGLgrOPRMF9gnoYE6qs=s204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6572264" cy="3286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https://lh5.googleusercontent.com/52p897maKX2XI-8DGoOSnIK22eOco-W_fmakBubgxucYaQgjGfKMZJ9gHBCU064_Ly_qfvVMbibCsl7xQsGtUbdHbrw2Te5Og3AW3oJ2E9UuoEeTHfX_t5h4D5rI4Wc_dddzPmgPA3S52FPXJQNUP0j5P-zEGDOZETA_2zI4NiCG8k6TDB_-XwRpdSp_9Og=s204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9610" y="4117207"/>
            <a:ext cx="3654390" cy="27407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363</Words>
  <Application>Microsoft Office PowerPoint</Application>
  <PresentationFormat>Pokaz na ekranie (4:3)</PresentationFormat>
  <Paragraphs>88</Paragraphs>
  <Slides>15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6" baseType="lpstr">
      <vt:lpstr>Motyw pakietu Office</vt:lpstr>
      <vt:lpstr>Ewolucja organizmów</vt:lpstr>
      <vt:lpstr>Slajd 2</vt:lpstr>
      <vt:lpstr>Teoria ewolucji</vt:lpstr>
      <vt:lpstr>Źródła wiedzy o ewolucji</vt:lpstr>
      <vt:lpstr>Źródła wiedzy o ewolucji</vt:lpstr>
      <vt:lpstr>Czynniki ewolucji</vt:lpstr>
      <vt:lpstr>Dobór naturalny – główny mechanizm ewolucji</vt:lpstr>
      <vt:lpstr>Ewolucja na poziomie populacji - specjacja</vt:lpstr>
      <vt:lpstr>Dobór sztuczny</vt:lpstr>
      <vt:lpstr>Antropogeneza</vt:lpstr>
      <vt:lpstr>Wspólne cechy człowieka i naczelnych</vt:lpstr>
      <vt:lpstr>Różnice między człowiekiem  a naczelnymi</vt:lpstr>
      <vt:lpstr>Cechy i umiejętności wykształcone w procesie uczłowieczania</vt:lpstr>
      <vt:lpstr>Pochodzenie człowieka</vt:lpstr>
      <vt:lpstr>Slajd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Ewolucja organizmów</dc:title>
  <dc:creator>SP31</dc:creator>
  <cp:lastModifiedBy>SP31</cp:lastModifiedBy>
  <cp:revision>2</cp:revision>
  <dcterms:created xsi:type="dcterms:W3CDTF">2023-01-26T15:56:53Z</dcterms:created>
  <dcterms:modified xsi:type="dcterms:W3CDTF">2023-01-27T17:03:51Z</dcterms:modified>
</cp:coreProperties>
</file>